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media/image20.jpg" ContentType="image/png"/>
  <Override PartName="/ppt/media/image21.jpg" ContentType="image/png"/>
  <Override PartName="/ppt/media/image22.jpg" ContentType="image/png"/>
  <Override PartName="/ppt/media/image24.jpg" ContentType="image/png"/>
  <Override PartName="/ppt/media/image30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4126" r:id="rId1"/>
  </p:sldMasterIdLst>
  <p:sldIdLst>
    <p:sldId id="257" r:id="rId2"/>
    <p:sldId id="258" r:id="rId3"/>
    <p:sldId id="332" r:id="rId4"/>
    <p:sldId id="333" r:id="rId5"/>
    <p:sldId id="334" r:id="rId6"/>
    <p:sldId id="335" r:id="rId7"/>
    <p:sldId id="336" r:id="rId8"/>
    <p:sldId id="337" r:id="rId9"/>
    <p:sldId id="338" r:id="rId10"/>
    <p:sldId id="372" r:id="rId11"/>
    <p:sldId id="259" r:id="rId12"/>
    <p:sldId id="341" r:id="rId13"/>
    <p:sldId id="260" r:id="rId14"/>
    <p:sldId id="261" r:id="rId15"/>
    <p:sldId id="262" r:id="rId16"/>
    <p:sldId id="263" r:id="rId17"/>
    <p:sldId id="266" r:id="rId18"/>
    <p:sldId id="270" r:id="rId19"/>
    <p:sldId id="375" r:id="rId20"/>
    <p:sldId id="340" r:id="rId21"/>
    <p:sldId id="283" r:id="rId22"/>
    <p:sldId id="284" r:id="rId23"/>
    <p:sldId id="329" r:id="rId24"/>
    <p:sldId id="327" r:id="rId25"/>
    <p:sldId id="343" r:id="rId26"/>
    <p:sldId id="328" r:id="rId27"/>
    <p:sldId id="344" r:id="rId28"/>
    <p:sldId id="345" r:id="rId29"/>
    <p:sldId id="346" r:id="rId30"/>
    <p:sldId id="347" r:id="rId31"/>
    <p:sldId id="348" r:id="rId32"/>
    <p:sldId id="349" r:id="rId33"/>
    <p:sldId id="292" r:id="rId34"/>
    <p:sldId id="324" r:id="rId35"/>
    <p:sldId id="297" r:id="rId36"/>
    <p:sldId id="350" r:id="rId37"/>
    <p:sldId id="317" r:id="rId38"/>
    <p:sldId id="351" r:id="rId39"/>
    <p:sldId id="352" r:id="rId40"/>
    <p:sldId id="353" r:id="rId41"/>
    <p:sldId id="354" r:id="rId42"/>
    <p:sldId id="355" r:id="rId43"/>
    <p:sldId id="356" r:id="rId44"/>
    <p:sldId id="285" r:id="rId45"/>
    <p:sldId id="286" r:id="rId46"/>
    <p:sldId id="291" r:id="rId47"/>
    <p:sldId id="299" r:id="rId48"/>
    <p:sldId id="358" r:id="rId49"/>
    <p:sldId id="357" r:id="rId50"/>
    <p:sldId id="289" r:id="rId51"/>
    <p:sldId id="312" r:id="rId52"/>
    <p:sldId id="311" r:id="rId53"/>
    <p:sldId id="359" r:id="rId54"/>
    <p:sldId id="293" r:id="rId55"/>
    <p:sldId id="294" r:id="rId56"/>
    <p:sldId id="360" r:id="rId57"/>
    <p:sldId id="362" r:id="rId58"/>
    <p:sldId id="279" r:id="rId59"/>
    <p:sldId id="278" r:id="rId60"/>
    <p:sldId id="280" r:id="rId61"/>
    <p:sldId id="342" r:id="rId62"/>
    <p:sldId id="361" r:id="rId63"/>
    <p:sldId id="287" r:id="rId64"/>
    <p:sldId id="295" r:id="rId65"/>
    <p:sldId id="376" r:id="rId66"/>
    <p:sldId id="377" r:id="rId67"/>
    <p:sldId id="302" r:id="rId68"/>
    <p:sldId id="300" r:id="rId69"/>
    <p:sldId id="306" r:id="rId70"/>
    <p:sldId id="363" r:id="rId71"/>
    <p:sldId id="365" r:id="rId72"/>
    <p:sldId id="374" r:id="rId73"/>
    <p:sldId id="382" r:id="rId74"/>
    <p:sldId id="378" r:id="rId75"/>
    <p:sldId id="381" r:id="rId76"/>
    <p:sldId id="313" r:id="rId77"/>
    <p:sldId id="379" r:id="rId78"/>
    <p:sldId id="383" r:id="rId79"/>
    <p:sldId id="384" r:id="rId80"/>
    <p:sldId id="367" r:id="rId81"/>
    <p:sldId id="380" r:id="rId82"/>
    <p:sldId id="366" r:id="rId83"/>
    <p:sldId id="364" r:id="rId84"/>
    <p:sldId id="370" r:id="rId85"/>
    <p:sldId id="371" r:id="rId86"/>
    <p:sldId id="373" r:id="rId8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706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128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theme" Target="theme/theme1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88BBBF8-D655-4490-8324-4E97DECF5696}" type="doc">
      <dgm:prSet loTypeId="urn:microsoft.com/office/officeart/2005/8/layout/hList6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rtl="1"/>
          <a:endParaRPr lang="ar-EG"/>
        </a:p>
      </dgm:t>
    </dgm:pt>
    <dgm:pt modelId="{759A4C82-4412-4437-91B0-703F0E8A0743}">
      <dgm:prSet phldrT="[Text]"/>
      <dgm:spPr/>
      <dgm:t>
        <a:bodyPr/>
        <a:lstStyle/>
        <a:p>
          <a:pPr algn="ctr" rtl="1"/>
          <a:r>
            <a:rPr lang="en-US" dirty="0"/>
            <a:t>Hardware </a:t>
          </a:r>
          <a:endParaRPr lang="ar-EG" dirty="0"/>
        </a:p>
      </dgm:t>
    </dgm:pt>
    <dgm:pt modelId="{C0F17420-442D-48CB-B626-05CF9921F121}" type="parTrans" cxnId="{A2265F9A-6790-4276-A83C-7E90EF8402D1}">
      <dgm:prSet/>
      <dgm:spPr/>
      <dgm:t>
        <a:bodyPr/>
        <a:lstStyle/>
        <a:p>
          <a:pPr algn="ctr" rtl="1"/>
          <a:endParaRPr lang="ar-EG"/>
        </a:p>
      </dgm:t>
    </dgm:pt>
    <dgm:pt modelId="{DE24C971-CFF8-45ED-A934-799EDE232B05}" type="sibTrans" cxnId="{A2265F9A-6790-4276-A83C-7E90EF8402D1}">
      <dgm:prSet/>
      <dgm:spPr/>
      <dgm:t>
        <a:bodyPr/>
        <a:lstStyle/>
        <a:p>
          <a:pPr algn="ctr" rtl="1"/>
          <a:endParaRPr lang="ar-EG"/>
        </a:p>
      </dgm:t>
    </dgm:pt>
    <dgm:pt modelId="{447F9DFD-7B10-4D38-95D1-48E4DEC1E3F5}">
      <dgm:prSet phldrT="[Text]"/>
      <dgm:spPr/>
      <dgm:t>
        <a:bodyPr/>
        <a:lstStyle/>
        <a:p>
          <a:pPr algn="ctr" rtl="1"/>
          <a:r>
            <a:rPr lang="en-US" dirty="0"/>
            <a:t>Software</a:t>
          </a:r>
          <a:endParaRPr lang="ar-EG" dirty="0"/>
        </a:p>
      </dgm:t>
    </dgm:pt>
    <dgm:pt modelId="{BAA3AA11-3013-4DC3-9159-77333E46A436}" type="parTrans" cxnId="{BB0D4D83-12E0-4042-A26B-083863E0E730}">
      <dgm:prSet/>
      <dgm:spPr/>
      <dgm:t>
        <a:bodyPr/>
        <a:lstStyle/>
        <a:p>
          <a:pPr algn="ctr" rtl="1"/>
          <a:endParaRPr lang="ar-EG"/>
        </a:p>
      </dgm:t>
    </dgm:pt>
    <dgm:pt modelId="{3E6FA555-9160-4AA4-82C2-C126D79BB830}" type="sibTrans" cxnId="{BB0D4D83-12E0-4042-A26B-083863E0E730}">
      <dgm:prSet/>
      <dgm:spPr/>
      <dgm:t>
        <a:bodyPr/>
        <a:lstStyle/>
        <a:p>
          <a:pPr algn="ctr" rtl="1"/>
          <a:endParaRPr lang="ar-EG"/>
        </a:p>
      </dgm:t>
    </dgm:pt>
    <dgm:pt modelId="{684A11ED-61B9-4F5D-BECD-D35BCC95D555}">
      <dgm:prSet phldrT="[Text]"/>
      <dgm:spPr/>
      <dgm:t>
        <a:bodyPr/>
        <a:lstStyle/>
        <a:p>
          <a:pPr algn="ctr" rtl="1"/>
          <a:r>
            <a:rPr lang="en-US" dirty="0"/>
            <a:t>RTOS</a:t>
          </a:r>
          <a:endParaRPr lang="ar-EG" dirty="0"/>
        </a:p>
      </dgm:t>
    </dgm:pt>
    <dgm:pt modelId="{2CEE65B7-F01B-4EF3-B1DF-65030BE73156}" type="parTrans" cxnId="{AEDA1E19-0E48-4C84-9391-6D3C7943045F}">
      <dgm:prSet/>
      <dgm:spPr/>
      <dgm:t>
        <a:bodyPr/>
        <a:lstStyle/>
        <a:p>
          <a:pPr algn="ctr" rtl="1"/>
          <a:endParaRPr lang="ar-EG"/>
        </a:p>
      </dgm:t>
    </dgm:pt>
    <dgm:pt modelId="{27C194AB-FB2E-48F5-962F-2ED6C45E511D}" type="sibTrans" cxnId="{AEDA1E19-0E48-4C84-9391-6D3C7943045F}">
      <dgm:prSet/>
      <dgm:spPr/>
      <dgm:t>
        <a:bodyPr/>
        <a:lstStyle/>
        <a:p>
          <a:pPr algn="ctr" rtl="1"/>
          <a:endParaRPr lang="ar-EG"/>
        </a:p>
      </dgm:t>
    </dgm:pt>
    <dgm:pt modelId="{38D34E7C-152F-4D57-BD69-8335E338AC22}" type="pres">
      <dgm:prSet presAssocID="{688BBBF8-D655-4490-8324-4E97DECF5696}" presName="Name0" presStyleCnt="0">
        <dgm:presLayoutVars>
          <dgm:dir/>
          <dgm:resizeHandles val="exact"/>
        </dgm:presLayoutVars>
      </dgm:prSet>
      <dgm:spPr/>
    </dgm:pt>
    <dgm:pt modelId="{22403946-3D02-4042-9EC5-D324A48553B8}" type="pres">
      <dgm:prSet presAssocID="{759A4C82-4412-4437-91B0-703F0E8A0743}" presName="node" presStyleLbl="node1" presStyleIdx="0" presStyleCnt="3">
        <dgm:presLayoutVars>
          <dgm:bulletEnabled val="1"/>
        </dgm:presLayoutVars>
      </dgm:prSet>
      <dgm:spPr/>
    </dgm:pt>
    <dgm:pt modelId="{5234E70E-96E2-4B3A-823C-B71B3B0D8181}" type="pres">
      <dgm:prSet presAssocID="{DE24C971-CFF8-45ED-A934-799EDE232B05}" presName="sibTrans" presStyleCnt="0"/>
      <dgm:spPr/>
    </dgm:pt>
    <dgm:pt modelId="{CBF1A252-DA48-409A-8832-959424647CF8}" type="pres">
      <dgm:prSet presAssocID="{447F9DFD-7B10-4D38-95D1-48E4DEC1E3F5}" presName="node" presStyleLbl="node1" presStyleIdx="1" presStyleCnt="3">
        <dgm:presLayoutVars>
          <dgm:bulletEnabled val="1"/>
        </dgm:presLayoutVars>
      </dgm:prSet>
      <dgm:spPr/>
    </dgm:pt>
    <dgm:pt modelId="{08474A0E-2FFA-4F43-97F2-1B98B7B79CBA}" type="pres">
      <dgm:prSet presAssocID="{3E6FA555-9160-4AA4-82C2-C126D79BB830}" presName="sibTrans" presStyleCnt="0"/>
      <dgm:spPr/>
    </dgm:pt>
    <dgm:pt modelId="{2B917E32-2673-43C1-9061-4DA0544CAC1C}" type="pres">
      <dgm:prSet presAssocID="{684A11ED-61B9-4F5D-BECD-D35BCC95D555}" presName="node" presStyleLbl="node1" presStyleIdx="2" presStyleCnt="3">
        <dgm:presLayoutVars>
          <dgm:bulletEnabled val="1"/>
        </dgm:presLayoutVars>
      </dgm:prSet>
      <dgm:spPr/>
    </dgm:pt>
  </dgm:ptLst>
  <dgm:cxnLst>
    <dgm:cxn modelId="{329A8B00-7257-4E77-942B-EAF39C2CDD23}" type="presOf" srcId="{759A4C82-4412-4437-91B0-703F0E8A0743}" destId="{22403946-3D02-4042-9EC5-D324A48553B8}" srcOrd="0" destOrd="0" presId="urn:microsoft.com/office/officeart/2005/8/layout/hList6"/>
    <dgm:cxn modelId="{AEDA1E19-0E48-4C84-9391-6D3C7943045F}" srcId="{688BBBF8-D655-4490-8324-4E97DECF5696}" destId="{684A11ED-61B9-4F5D-BECD-D35BCC95D555}" srcOrd="2" destOrd="0" parTransId="{2CEE65B7-F01B-4EF3-B1DF-65030BE73156}" sibTransId="{27C194AB-FB2E-48F5-962F-2ED6C45E511D}"/>
    <dgm:cxn modelId="{BB0D4D83-12E0-4042-A26B-083863E0E730}" srcId="{688BBBF8-D655-4490-8324-4E97DECF5696}" destId="{447F9DFD-7B10-4D38-95D1-48E4DEC1E3F5}" srcOrd="1" destOrd="0" parTransId="{BAA3AA11-3013-4DC3-9159-77333E46A436}" sibTransId="{3E6FA555-9160-4AA4-82C2-C126D79BB830}"/>
    <dgm:cxn modelId="{A2265F9A-6790-4276-A83C-7E90EF8402D1}" srcId="{688BBBF8-D655-4490-8324-4E97DECF5696}" destId="{759A4C82-4412-4437-91B0-703F0E8A0743}" srcOrd="0" destOrd="0" parTransId="{C0F17420-442D-48CB-B626-05CF9921F121}" sibTransId="{DE24C971-CFF8-45ED-A934-799EDE232B05}"/>
    <dgm:cxn modelId="{FBA83BBB-B5F6-4514-8B9B-C1224A32E6E1}" type="presOf" srcId="{688BBBF8-D655-4490-8324-4E97DECF5696}" destId="{38D34E7C-152F-4D57-BD69-8335E338AC22}" srcOrd="0" destOrd="0" presId="urn:microsoft.com/office/officeart/2005/8/layout/hList6"/>
    <dgm:cxn modelId="{67FA94D0-82E3-4C40-BC94-0728BE5E4DFE}" type="presOf" srcId="{447F9DFD-7B10-4D38-95D1-48E4DEC1E3F5}" destId="{CBF1A252-DA48-409A-8832-959424647CF8}" srcOrd="0" destOrd="0" presId="urn:microsoft.com/office/officeart/2005/8/layout/hList6"/>
    <dgm:cxn modelId="{FECDFDE7-6411-4327-90EB-7F51CD6B7F30}" type="presOf" srcId="{684A11ED-61B9-4F5D-BECD-D35BCC95D555}" destId="{2B917E32-2673-43C1-9061-4DA0544CAC1C}" srcOrd="0" destOrd="0" presId="urn:microsoft.com/office/officeart/2005/8/layout/hList6"/>
    <dgm:cxn modelId="{53EA1058-3889-4C4C-A89B-DC3852DB3030}" type="presParOf" srcId="{38D34E7C-152F-4D57-BD69-8335E338AC22}" destId="{22403946-3D02-4042-9EC5-D324A48553B8}" srcOrd="0" destOrd="0" presId="urn:microsoft.com/office/officeart/2005/8/layout/hList6"/>
    <dgm:cxn modelId="{B48C5BBE-F5BA-4E8D-87CB-EED1213B4518}" type="presParOf" srcId="{38D34E7C-152F-4D57-BD69-8335E338AC22}" destId="{5234E70E-96E2-4B3A-823C-B71B3B0D8181}" srcOrd="1" destOrd="0" presId="urn:microsoft.com/office/officeart/2005/8/layout/hList6"/>
    <dgm:cxn modelId="{58730845-B20D-4C0F-8A71-7B75B18D98F0}" type="presParOf" srcId="{38D34E7C-152F-4D57-BD69-8335E338AC22}" destId="{CBF1A252-DA48-409A-8832-959424647CF8}" srcOrd="2" destOrd="0" presId="urn:microsoft.com/office/officeart/2005/8/layout/hList6"/>
    <dgm:cxn modelId="{DA86FEF8-85D5-4FAA-97A7-168833475A56}" type="presParOf" srcId="{38D34E7C-152F-4D57-BD69-8335E338AC22}" destId="{08474A0E-2FFA-4F43-97F2-1B98B7B79CBA}" srcOrd="3" destOrd="0" presId="urn:microsoft.com/office/officeart/2005/8/layout/hList6"/>
    <dgm:cxn modelId="{60371ECA-E1DF-4126-AD78-D7AC3F9F4E5C}" type="presParOf" srcId="{38D34E7C-152F-4D57-BD69-8335E338AC22}" destId="{2B917E32-2673-43C1-9061-4DA0544CAC1C}" srcOrd="4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FBF6328-5CAA-4EF0-B0E5-15F66665FAE3}" type="doc">
      <dgm:prSet loTypeId="urn:microsoft.com/office/officeart/2005/8/layout/hList6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rtl="1"/>
          <a:endParaRPr lang="ar-EG"/>
        </a:p>
      </dgm:t>
    </dgm:pt>
    <dgm:pt modelId="{16C17A38-58DE-4C2F-8485-4A9946790B7C}">
      <dgm:prSet phldrT="[Text]" custT="1"/>
      <dgm:spPr/>
      <dgm:t>
        <a:bodyPr/>
        <a:lstStyle/>
        <a:p>
          <a:pPr rtl="0"/>
          <a:r>
            <a:rPr lang="en-US" sz="2000" b="1" dirty="0">
              <a:latin typeface="+mn-lt"/>
            </a:rPr>
            <a:t>Arduino board </a:t>
          </a:r>
          <a:endParaRPr lang="ar-EG" sz="2000" b="1" dirty="0">
            <a:latin typeface="+mn-lt"/>
          </a:endParaRPr>
        </a:p>
      </dgm:t>
    </dgm:pt>
    <dgm:pt modelId="{6EC9C322-95D3-475C-A641-0064F72395C6}" type="parTrans" cxnId="{2681EEB2-7D56-45AC-A696-6A4817F8A835}">
      <dgm:prSet/>
      <dgm:spPr/>
      <dgm:t>
        <a:bodyPr/>
        <a:lstStyle/>
        <a:p>
          <a:pPr rtl="0"/>
          <a:endParaRPr lang="ar-EG" sz="2000">
            <a:latin typeface="+mn-lt"/>
          </a:endParaRPr>
        </a:p>
      </dgm:t>
    </dgm:pt>
    <dgm:pt modelId="{A580ABB7-7657-4DDC-B0F8-81E91FC83589}" type="sibTrans" cxnId="{2681EEB2-7D56-45AC-A696-6A4817F8A835}">
      <dgm:prSet/>
      <dgm:spPr/>
      <dgm:t>
        <a:bodyPr/>
        <a:lstStyle/>
        <a:p>
          <a:pPr rtl="0"/>
          <a:endParaRPr lang="ar-EG" sz="2000">
            <a:latin typeface="+mn-lt"/>
          </a:endParaRPr>
        </a:p>
      </dgm:t>
    </dgm:pt>
    <dgm:pt modelId="{E69D5965-819C-4B1E-8E79-D70899FD2045}">
      <dgm:prSet phldrT="[Text]" custT="1"/>
      <dgm:spPr/>
      <dgm:t>
        <a:bodyPr/>
        <a:lstStyle/>
        <a:p>
          <a:pPr rtl="0"/>
          <a:r>
            <a:rPr lang="en-US" sz="2000" dirty="0">
              <a:latin typeface="+mn-lt"/>
            </a:rPr>
            <a:t>8-bit microcontroller </a:t>
          </a:r>
          <a:endParaRPr lang="ar-EG" sz="2000" dirty="0">
            <a:latin typeface="+mn-lt"/>
          </a:endParaRPr>
        </a:p>
      </dgm:t>
    </dgm:pt>
    <dgm:pt modelId="{665A3419-4F05-4FC7-84E4-E02EA4A29DDD}" type="parTrans" cxnId="{6681E948-7277-4D55-8767-4273500C76FD}">
      <dgm:prSet/>
      <dgm:spPr/>
      <dgm:t>
        <a:bodyPr/>
        <a:lstStyle/>
        <a:p>
          <a:pPr rtl="0"/>
          <a:endParaRPr lang="ar-EG" sz="2000">
            <a:latin typeface="+mn-lt"/>
          </a:endParaRPr>
        </a:p>
      </dgm:t>
    </dgm:pt>
    <dgm:pt modelId="{B790423A-4FBB-4EA5-9B8C-716F4C69ED79}" type="sibTrans" cxnId="{6681E948-7277-4D55-8767-4273500C76FD}">
      <dgm:prSet/>
      <dgm:spPr/>
      <dgm:t>
        <a:bodyPr/>
        <a:lstStyle/>
        <a:p>
          <a:pPr rtl="0"/>
          <a:endParaRPr lang="ar-EG" sz="2000">
            <a:latin typeface="+mn-lt"/>
          </a:endParaRPr>
        </a:p>
      </dgm:t>
    </dgm:pt>
    <dgm:pt modelId="{24ACB8E9-C899-495F-9989-087B6CD5A6CC}">
      <dgm:prSet phldrT="[Text]" custT="1"/>
      <dgm:spPr/>
      <dgm:t>
        <a:bodyPr/>
        <a:lstStyle/>
        <a:p>
          <a:pPr rtl="0"/>
          <a:r>
            <a:rPr lang="en-US" sz="2000" dirty="0">
              <a:latin typeface="+mn-lt"/>
            </a:rPr>
            <a:t>USB programming interface </a:t>
          </a:r>
          <a:endParaRPr lang="ar-EG" sz="2000" dirty="0">
            <a:latin typeface="+mn-lt"/>
          </a:endParaRPr>
        </a:p>
      </dgm:t>
    </dgm:pt>
    <dgm:pt modelId="{2C774842-3CEA-4527-BB5B-670EF3250BF7}" type="parTrans" cxnId="{62787F23-7B7D-490F-AFFA-E928CF6AF3B7}">
      <dgm:prSet/>
      <dgm:spPr/>
      <dgm:t>
        <a:bodyPr/>
        <a:lstStyle/>
        <a:p>
          <a:pPr rtl="0"/>
          <a:endParaRPr lang="ar-EG" sz="2000">
            <a:latin typeface="+mn-lt"/>
          </a:endParaRPr>
        </a:p>
      </dgm:t>
    </dgm:pt>
    <dgm:pt modelId="{860FCD1C-D253-4195-9AF1-A7F641613140}" type="sibTrans" cxnId="{62787F23-7B7D-490F-AFFA-E928CF6AF3B7}">
      <dgm:prSet/>
      <dgm:spPr/>
      <dgm:t>
        <a:bodyPr/>
        <a:lstStyle/>
        <a:p>
          <a:pPr rtl="0"/>
          <a:endParaRPr lang="ar-EG" sz="2000">
            <a:latin typeface="+mn-lt"/>
          </a:endParaRPr>
        </a:p>
      </dgm:t>
    </dgm:pt>
    <dgm:pt modelId="{9A18F6BD-A4D6-4D6B-B350-BD9BB645B39F}">
      <dgm:prSet phldrT="[Text]" custT="1"/>
      <dgm:spPr/>
      <dgm:t>
        <a:bodyPr/>
        <a:lstStyle/>
        <a:p>
          <a:pPr rtl="0"/>
          <a:r>
            <a:rPr lang="en-US" sz="2000" b="1" dirty="0">
              <a:latin typeface="+mn-lt"/>
            </a:rPr>
            <a:t>Software IDE </a:t>
          </a:r>
          <a:endParaRPr lang="ar-EG" sz="2000" b="1" dirty="0">
            <a:latin typeface="+mn-lt"/>
          </a:endParaRPr>
        </a:p>
      </dgm:t>
    </dgm:pt>
    <dgm:pt modelId="{65000234-0F94-46B0-932C-D7EC8FA045A8}" type="parTrans" cxnId="{B9B2DE66-37A3-4DBC-9E0D-8D188D91F370}">
      <dgm:prSet/>
      <dgm:spPr/>
      <dgm:t>
        <a:bodyPr/>
        <a:lstStyle/>
        <a:p>
          <a:pPr rtl="0"/>
          <a:endParaRPr lang="ar-EG" sz="2000">
            <a:latin typeface="+mn-lt"/>
          </a:endParaRPr>
        </a:p>
      </dgm:t>
    </dgm:pt>
    <dgm:pt modelId="{671D8AC5-37E7-41FF-B343-D4313B39B314}" type="sibTrans" cxnId="{B9B2DE66-37A3-4DBC-9E0D-8D188D91F370}">
      <dgm:prSet/>
      <dgm:spPr/>
      <dgm:t>
        <a:bodyPr/>
        <a:lstStyle/>
        <a:p>
          <a:pPr rtl="0"/>
          <a:endParaRPr lang="ar-EG" sz="2000">
            <a:latin typeface="+mn-lt"/>
          </a:endParaRPr>
        </a:p>
      </dgm:t>
    </dgm:pt>
    <dgm:pt modelId="{A818814A-E9B4-4934-A7C5-D7BB1968FD3F}">
      <dgm:prSet phldrT="[Text]" custT="1"/>
      <dgm:spPr/>
      <dgm:t>
        <a:bodyPr/>
        <a:lstStyle/>
        <a:p>
          <a:pPr rtl="0"/>
          <a:r>
            <a:rPr lang="en-US" sz="2000" dirty="0">
              <a:latin typeface="+mn-lt"/>
            </a:rPr>
            <a:t>Compiler </a:t>
          </a:r>
          <a:endParaRPr lang="ar-EG" sz="2000" dirty="0">
            <a:latin typeface="+mn-lt"/>
          </a:endParaRPr>
        </a:p>
      </dgm:t>
    </dgm:pt>
    <dgm:pt modelId="{5AED70FA-0742-4703-9C95-77DD770E2465}" type="parTrans" cxnId="{32CA7EB1-25C0-434B-8413-7AF8CE93F833}">
      <dgm:prSet/>
      <dgm:spPr/>
      <dgm:t>
        <a:bodyPr/>
        <a:lstStyle/>
        <a:p>
          <a:pPr rtl="0"/>
          <a:endParaRPr lang="ar-EG" sz="2000">
            <a:latin typeface="+mn-lt"/>
          </a:endParaRPr>
        </a:p>
      </dgm:t>
    </dgm:pt>
    <dgm:pt modelId="{F682F724-F57B-4A88-9DFE-9BE4CA206E52}" type="sibTrans" cxnId="{32CA7EB1-25C0-434B-8413-7AF8CE93F833}">
      <dgm:prSet/>
      <dgm:spPr/>
      <dgm:t>
        <a:bodyPr/>
        <a:lstStyle/>
        <a:p>
          <a:pPr rtl="0"/>
          <a:endParaRPr lang="ar-EG" sz="2000">
            <a:latin typeface="+mn-lt"/>
          </a:endParaRPr>
        </a:p>
      </dgm:t>
    </dgm:pt>
    <dgm:pt modelId="{5E825F2C-397B-4CF7-ACBD-241FC2D363B6}">
      <dgm:prSet phldrT="[Text]" custT="1"/>
      <dgm:spPr/>
      <dgm:t>
        <a:bodyPr/>
        <a:lstStyle/>
        <a:p>
          <a:pPr rtl="0"/>
          <a:r>
            <a:rPr lang="en-US" sz="2000" dirty="0">
              <a:latin typeface="+mn-lt"/>
            </a:rPr>
            <a:t>Debugger </a:t>
          </a:r>
          <a:endParaRPr lang="ar-EG" sz="2000" dirty="0">
            <a:latin typeface="+mn-lt"/>
          </a:endParaRPr>
        </a:p>
      </dgm:t>
    </dgm:pt>
    <dgm:pt modelId="{AE1D56EB-3AEF-4953-BFC7-E340359F7ADA}" type="parTrans" cxnId="{88743BFE-9364-48E9-B148-21D2F89B7CFE}">
      <dgm:prSet/>
      <dgm:spPr/>
      <dgm:t>
        <a:bodyPr/>
        <a:lstStyle/>
        <a:p>
          <a:pPr rtl="0"/>
          <a:endParaRPr lang="ar-EG" sz="2000">
            <a:latin typeface="+mn-lt"/>
          </a:endParaRPr>
        </a:p>
      </dgm:t>
    </dgm:pt>
    <dgm:pt modelId="{703C242A-7753-423B-9BE5-F34E682F872B}" type="sibTrans" cxnId="{88743BFE-9364-48E9-B148-21D2F89B7CFE}">
      <dgm:prSet/>
      <dgm:spPr/>
      <dgm:t>
        <a:bodyPr/>
        <a:lstStyle/>
        <a:p>
          <a:pPr rtl="0"/>
          <a:endParaRPr lang="ar-EG" sz="2000">
            <a:latin typeface="+mn-lt"/>
          </a:endParaRPr>
        </a:p>
      </dgm:t>
    </dgm:pt>
    <dgm:pt modelId="{AB65AD9B-310C-4555-A608-DD0A4D233664}">
      <dgm:prSet phldrT="[Text]" custT="1"/>
      <dgm:spPr/>
      <dgm:t>
        <a:bodyPr/>
        <a:lstStyle/>
        <a:p>
          <a:pPr rtl="0"/>
          <a:r>
            <a:rPr lang="en-US" sz="2000" b="1" i="0" dirty="0">
              <a:latin typeface="+mn-lt"/>
            </a:rPr>
            <a:t>Shields</a:t>
          </a:r>
          <a:r>
            <a:rPr lang="en-US" sz="2000" dirty="0">
              <a:latin typeface="+mn-lt"/>
            </a:rPr>
            <a:t> </a:t>
          </a:r>
          <a:endParaRPr lang="ar-EG" sz="2000" dirty="0">
            <a:latin typeface="+mn-lt"/>
          </a:endParaRPr>
        </a:p>
      </dgm:t>
    </dgm:pt>
    <dgm:pt modelId="{04FE5428-CB11-4155-BF90-A2162251D551}" type="parTrans" cxnId="{777FD64E-4CB6-4E81-A57D-91987BF9B981}">
      <dgm:prSet/>
      <dgm:spPr/>
      <dgm:t>
        <a:bodyPr/>
        <a:lstStyle/>
        <a:p>
          <a:pPr rtl="0"/>
          <a:endParaRPr lang="ar-EG" sz="2000">
            <a:latin typeface="+mn-lt"/>
          </a:endParaRPr>
        </a:p>
      </dgm:t>
    </dgm:pt>
    <dgm:pt modelId="{FE1E8139-A6CF-4BCB-913E-D6F2C4DB87CF}" type="sibTrans" cxnId="{777FD64E-4CB6-4E81-A57D-91987BF9B981}">
      <dgm:prSet/>
      <dgm:spPr/>
      <dgm:t>
        <a:bodyPr/>
        <a:lstStyle/>
        <a:p>
          <a:pPr rtl="0"/>
          <a:endParaRPr lang="ar-EG" sz="2000">
            <a:latin typeface="+mn-lt"/>
          </a:endParaRPr>
        </a:p>
      </dgm:t>
    </dgm:pt>
    <dgm:pt modelId="{99F01199-F37A-405A-99A8-534A70C65ADA}">
      <dgm:prSet phldrT="[Text]" custT="1"/>
      <dgm:spPr/>
      <dgm:t>
        <a:bodyPr/>
        <a:lstStyle/>
        <a:p>
          <a:pPr rtl="0"/>
          <a:r>
            <a:rPr lang="en-US" sz="2000" dirty="0">
              <a:latin typeface="+mn-lt"/>
            </a:rPr>
            <a:t>Unique functionalities </a:t>
          </a:r>
          <a:endParaRPr lang="ar-EG" sz="2000" dirty="0">
            <a:latin typeface="+mn-lt"/>
          </a:endParaRPr>
        </a:p>
      </dgm:t>
    </dgm:pt>
    <dgm:pt modelId="{0629BD2D-873D-439C-A2DF-9EDD899E54E1}" type="parTrans" cxnId="{20B1A59E-C4BD-465C-97E5-CD5203B17294}">
      <dgm:prSet/>
      <dgm:spPr/>
      <dgm:t>
        <a:bodyPr/>
        <a:lstStyle/>
        <a:p>
          <a:pPr rtl="0"/>
          <a:endParaRPr lang="ar-EG" sz="2000">
            <a:latin typeface="+mn-lt"/>
          </a:endParaRPr>
        </a:p>
      </dgm:t>
    </dgm:pt>
    <dgm:pt modelId="{888C30CF-06CB-4CE3-A148-99B5756AA18C}" type="sibTrans" cxnId="{20B1A59E-C4BD-465C-97E5-CD5203B17294}">
      <dgm:prSet/>
      <dgm:spPr/>
      <dgm:t>
        <a:bodyPr/>
        <a:lstStyle/>
        <a:p>
          <a:pPr rtl="0"/>
          <a:endParaRPr lang="ar-EG" sz="2000">
            <a:latin typeface="+mn-lt"/>
          </a:endParaRPr>
        </a:p>
      </dgm:t>
    </dgm:pt>
    <dgm:pt modelId="{E8B2A1A0-4589-4AB0-BD05-6891B27F88B3}">
      <dgm:prSet phldrT="[Text]" custT="1"/>
      <dgm:spPr/>
      <dgm:t>
        <a:bodyPr/>
        <a:lstStyle/>
        <a:p>
          <a:pPr rtl="0"/>
          <a:r>
            <a:rPr lang="en-US" sz="2000" dirty="0">
              <a:latin typeface="+mn-lt"/>
            </a:rPr>
            <a:t>Easy to attach </a:t>
          </a:r>
          <a:endParaRPr lang="ar-EG" sz="2000" dirty="0">
            <a:latin typeface="+mn-lt"/>
          </a:endParaRPr>
        </a:p>
      </dgm:t>
    </dgm:pt>
    <dgm:pt modelId="{0BF41667-0A95-44F8-BC3C-65A887271660}" type="parTrans" cxnId="{AFE679B3-3677-423D-8070-2FE210C701C8}">
      <dgm:prSet/>
      <dgm:spPr/>
      <dgm:t>
        <a:bodyPr/>
        <a:lstStyle/>
        <a:p>
          <a:pPr rtl="0"/>
          <a:endParaRPr lang="ar-EG" sz="2000">
            <a:latin typeface="+mn-lt"/>
          </a:endParaRPr>
        </a:p>
      </dgm:t>
    </dgm:pt>
    <dgm:pt modelId="{75C3B812-054B-4B01-A594-96E5478D9C6D}" type="sibTrans" cxnId="{AFE679B3-3677-423D-8070-2FE210C701C8}">
      <dgm:prSet/>
      <dgm:spPr/>
      <dgm:t>
        <a:bodyPr/>
        <a:lstStyle/>
        <a:p>
          <a:pPr rtl="0"/>
          <a:endParaRPr lang="ar-EG" sz="2000">
            <a:latin typeface="+mn-lt"/>
          </a:endParaRPr>
        </a:p>
      </dgm:t>
    </dgm:pt>
    <dgm:pt modelId="{ECADD1D4-28BD-405D-9EA4-D9213074E9C8}">
      <dgm:prSet phldrT="[Text]" custT="1"/>
      <dgm:spPr/>
      <dgm:t>
        <a:bodyPr/>
        <a:lstStyle/>
        <a:p>
          <a:pPr rtl="0"/>
          <a:r>
            <a:rPr lang="en-US" sz="2000" dirty="0">
              <a:latin typeface="+mn-lt"/>
            </a:rPr>
            <a:t>I/O pins </a:t>
          </a:r>
          <a:endParaRPr lang="ar-EG" sz="2000" dirty="0">
            <a:latin typeface="+mn-lt"/>
          </a:endParaRPr>
        </a:p>
      </dgm:t>
    </dgm:pt>
    <dgm:pt modelId="{04C36E5A-BA6F-4355-840F-0483C92138BB}" type="parTrans" cxnId="{E91F5E08-878C-4B65-8B7D-955D291E44AE}">
      <dgm:prSet/>
      <dgm:spPr/>
      <dgm:t>
        <a:bodyPr/>
        <a:lstStyle/>
        <a:p>
          <a:pPr rtl="1"/>
          <a:endParaRPr lang="ar-EG" sz="2000">
            <a:latin typeface="+mn-lt"/>
          </a:endParaRPr>
        </a:p>
      </dgm:t>
    </dgm:pt>
    <dgm:pt modelId="{BDCA084F-7EE0-4434-8672-9E3AB101B9B8}" type="sibTrans" cxnId="{E91F5E08-878C-4B65-8B7D-955D291E44AE}">
      <dgm:prSet/>
      <dgm:spPr/>
      <dgm:t>
        <a:bodyPr/>
        <a:lstStyle/>
        <a:p>
          <a:pPr rtl="1"/>
          <a:endParaRPr lang="ar-EG" sz="2000">
            <a:latin typeface="+mn-lt"/>
          </a:endParaRPr>
        </a:p>
      </dgm:t>
    </dgm:pt>
    <dgm:pt modelId="{886A00AD-2C39-4C8F-94E5-10EB48006691}">
      <dgm:prSet phldrT="[Text]" custT="1"/>
      <dgm:spPr/>
      <dgm:t>
        <a:bodyPr/>
        <a:lstStyle/>
        <a:p>
          <a:pPr rtl="0"/>
          <a:r>
            <a:rPr lang="en-US" sz="2000" dirty="0">
              <a:latin typeface="+mn-lt"/>
            </a:rPr>
            <a:t>Simulator </a:t>
          </a:r>
          <a:endParaRPr lang="ar-EG" sz="2000" dirty="0">
            <a:latin typeface="+mn-lt"/>
          </a:endParaRPr>
        </a:p>
      </dgm:t>
    </dgm:pt>
    <dgm:pt modelId="{08C435D1-1973-454B-8A0E-CFBBB4687975}" type="parTrans" cxnId="{9EECB398-1899-4BBC-BBEF-9A3CB661C668}">
      <dgm:prSet/>
      <dgm:spPr/>
      <dgm:t>
        <a:bodyPr/>
        <a:lstStyle/>
        <a:p>
          <a:pPr rtl="1"/>
          <a:endParaRPr lang="ar-EG" sz="2000">
            <a:latin typeface="+mn-lt"/>
          </a:endParaRPr>
        </a:p>
      </dgm:t>
    </dgm:pt>
    <dgm:pt modelId="{99CE4F96-A1B0-4EB3-B187-21C5EE1584D9}" type="sibTrans" cxnId="{9EECB398-1899-4BBC-BBEF-9A3CB661C668}">
      <dgm:prSet/>
      <dgm:spPr/>
      <dgm:t>
        <a:bodyPr/>
        <a:lstStyle/>
        <a:p>
          <a:pPr rtl="1"/>
          <a:endParaRPr lang="ar-EG" sz="2000">
            <a:latin typeface="+mn-lt"/>
          </a:endParaRPr>
        </a:p>
      </dgm:t>
    </dgm:pt>
    <dgm:pt modelId="{728FDCA8-50DB-4866-856B-1D8E3FB200BC}">
      <dgm:prSet phldrT="[Text]" custT="1"/>
      <dgm:spPr/>
      <dgm:t>
        <a:bodyPr/>
        <a:lstStyle/>
        <a:p>
          <a:pPr rtl="0"/>
          <a:r>
            <a:rPr lang="en-US" sz="2000" dirty="0">
              <a:latin typeface="+mn-lt"/>
            </a:rPr>
            <a:t>Good libraries provided </a:t>
          </a:r>
          <a:endParaRPr lang="ar-EG" sz="2000" dirty="0">
            <a:latin typeface="+mn-lt"/>
          </a:endParaRPr>
        </a:p>
      </dgm:t>
    </dgm:pt>
    <dgm:pt modelId="{F8CD2D9B-01FD-4934-A87D-2E5D7F9CB135}" type="parTrans" cxnId="{A6E51A4D-A385-465A-89EA-D14B161978A9}">
      <dgm:prSet/>
      <dgm:spPr/>
      <dgm:t>
        <a:bodyPr/>
        <a:lstStyle/>
        <a:p>
          <a:pPr rtl="1"/>
          <a:endParaRPr lang="ar-EG" sz="2000">
            <a:latin typeface="+mn-lt"/>
          </a:endParaRPr>
        </a:p>
      </dgm:t>
    </dgm:pt>
    <dgm:pt modelId="{D20AC4CF-A662-41B4-B62A-F04FC8CD98C5}" type="sibTrans" cxnId="{A6E51A4D-A385-465A-89EA-D14B161978A9}">
      <dgm:prSet/>
      <dgm:spPr/>
      <dgm:t>
        <a:bodyPr/>
        <a:lstStyle/>
        <a:p>
          <a:pPr rtl="1"/>
          <a:endParaRPr lang="ar-EG" sz="2000">
            <a:latin typeface="+mn-lt"/>
          </a:endParaRPr>
        </a:p>
      </dgm:t>
    </dgm:pt>
    <dgm:pt modelId="{100E56E2-6F4F-4334-A6D6-BF62F40C793A}" type="pres">
      <dgm:prSet presAssocID="{FFBF6328-5CAA-4EF0-B0E5-15F66665FAE3}" presName="Name0" presStyleCnt="0">
        <dgm:presLayoutVars>
          <dgm:dir/>
          <dgm:resizeHandles val="exact"/>
        </dgm:presLayoutVars>
      </dgm:prSet>
      <dgm:spPr/>
    </dgm:pt>
    <dgm:pt modelId="{0048B22E-F58E-4F48-BD92-5C671FD0B975}" type="pres">
      <dgm:prSet presAssocID="{16C17A38-58DE-4C2F-8485-4A9946790B7C}" presName="node" presStyleLbl="node1" presStyleIdx="0" presStyleCnt="3">
        <dgm:presLayoutVars>
          <dgm:bulletEnabled val="1"/>
        </dgm:presLayoutVars>
      </dgm:prSet>
      <dgm:spPr/>
    </dgm:pt>
    <dgm:pt modelId="{9C3F7094-3A7B-41A1-8CA6-0AE45F1C56CA}" type="pres">
      <dgm:prSet presAssocID="{A580ABB7-7657-4DDC-B0F8-81E91FC83589}" presName="sibTrans" presStyleCnt="0"/>
      <dgm:spPr/>
    </dgm:pt>
    <dgm:pt modelId="{45DD0173-BDA7-42EA-B5AD-170801CF9334}" type="pres">
      <dgm:prSet presAssocID="{9A18F6BD-A4D6-4D6B-B350-BD9BB645B39F}" presName="node" presStyleLbl="node1" presStyleIdx="1" presStyleCnt="3">
        <dgm:presLayoutVars>
          <dgm:bulletEnabled val="1"/>
        </dgm:presLayoutVars>
      </dgm:prSet>
      <dgm:spPr/>
    </dgm:pt>
    <dgm:pt modelId="{B49BB4B8-1E3C-4089-BB23-61F15636ED4B}" type="pres">
      <dgm:prSet presAssocID="{671D8AC5-37E7-41FF-B343-D4313B39B314}" presName="sibTrans" presStyleCnt="0"/>
      <dgm:spPr/>
    </dgm:pt>
    <dgm:pt modelId="{D98C60C6-3063-4088-8F0A-EE5D8B5E73FF}" type="pres">
      <dgm:prSet presAssocID="{AB65AD9B-310C-4555-A608-DD0A4D233664}" presName="node" presStyleLbl="node1" presStyleIdx="2" presStyleCnt="3">
        <dgm:presLayoutVars>
          <dgm:bulletEnabled val="1"/>
        </dgm:presLayoutVars>
      </dgm:prSet>
      <dgm:spPr/>
    </dgm:pt>
  </dgm:ptLst>
  <dgm:cxnLst>
    <dgm:cxn modelId="{E91F5E08-878C-4B65-8B7D-955D291E44AE}" srcId="{16C17A38-58DE-4C2F-8485-4A9946790B7C}" destId="{ECADD1D4-28BD-405D-9EA4-D9213074E9C8}" srcOrd="2" destOrd="0" parTransId="{04C36E5A-BA6F-4355-840F-0483C92138BB}" sibTransId="{BDCA084F-7EE0-4434-8672-9E3AB101B9B8}"/>
    <dgm:cxn modelId="{B0806C19-A89B-4797-99D4-2AEA2EC04855}" type="presOf" srcId="{5E825F2C-397B-4CF7-ACBD-241FC2D363B6}" destId="{45DD0173-BDA7-42EA-B5AD-170801CF9334}" srcOrd="0" destOrd="2" presId="urn:microsoft.com/office/officeart/2005/8/layout/hList6"/>
    <dgm:cxn modelId="{5144C719-3DEA-4738-8F1F-D7D9DB66C7F7}" type="presOf" srcId="{E8B2A1A0-4589-4AB0-BD05-6891B27F88B3}" destId="{D98C60C6-3063-4088-8F0A-EE5D8B5E73FF}" srcOrd="0" destOrd="2" presId="urn:microsoft.com/office/officeart/2005/8/layout/hList6"/>
    <dgm:cxn modelId="{62787F23-7B7D-490F-AFFA-E928CF6AF3B7}" srcId="{16C17A38-58DE-4C2F-8485-4A9946790B7C}" destId="{24ACB8E9-C899-495F-9989-087B6CD5A6CC}" srcOrd="1" destOrd="0" parTransId="{2C774842-3CEA-4527-BB5B-670EF3250BF7}" sibTransId="{860FCD1C-D253-4195-9AF1-A7F641613140}"/>
    <dgm:cxn modelId="{62EC1034-032C-447E-97A4-11694AA41E66}" type="presOf" srcId="{AB65AD9B-310C-4555-A608-DD0A4D233664}" destId="{D98C60C6-3063-4088-8F0A-EE5D8B5E73FF}" srcOrd="0" destOrd="0" presId="urn:microsoft.com/office/officeart/2005/8/layout/hList6"/>
    <dgm:cxn modelId="{9C444E5C-6CD4-420A-928F-60AF3BD05872}" type="presOf" srcId="{886A00AD-2C39-4C8F-94E5-10EB48006691}" destId="{45DD0173-BDA7-42EA-B5AD-170801CF9334}" srcOrd="0" destOrd="3" presId="urn:microsoft.com/office/officeart/2005/8/layout/hList6"/>
    <dgm:cxn modelId="{B9B2DE66-37A3-4DBC-9E0D-8D188D91F370}" srcId="{FFBF6328-5CAA-4EF0-B0E5-15F66665FAE3}" destId="{9A18F6BD-A4D6-4D6B-B350-BD9BB645B39F}" srcOrd="1" destOrd="0" parTransId="{65000234-0F94-46B0-932C-D7EC8FA045A8}" sibTransId="{671D8AC5-37E7-41FF-B343-D4313B39B314}"/>
    <dgm:cxn modelId="{6681E948-7277-4D55-8767-4273500C76FD}" srcId="{16C17A38-58DE-4C2F-8485-4A9946790B7C}" destId="{E69D5965-819C-4B1E-8E79-D70899FD2045}" srcOrd="0" destOrd="0" parTransId="{665A3419-4F05-4FC7-84E4-E02EA4A29DDD}" sibTransId="{B790423A-4FBB-4EA5-9B8C-716F4C69ED79}"/>
    <dgm:cxn modelId="{A6E51A4D-A385-465A-89EA-D14B161978A9}" srcId="{AB65AD9B-310C-4555-A608-DD0A4D233664}" destId="{728FDCA8-50DB-4866-856B-1D8E3FB200BC}" srcOrd="2" destOrd="0" parTransId="{F8CD2D9B-01FD-4934-A87D-2E5D7F9CB135}" sibTransId="{D20AC4CF-A662-41B4-B62A-F04FC8CD98C5}"/>
    <dgm:cxn modelId="{081FC14D-B18C-4193-9872-BFABAE980555}" type="presOf" srcId="{FFBF6328-5CAA-4EF0-B0E5-15F66665FAE3}" destId="{100E56E2-6F4F-4334-A6D6-BF62F40C793A}" srcOrd="0" destOrd="0" presId="urn:microsoft.com/office/officeart/2005/8/layout/hList6"/>
    <dgm:cxn modelId="{777FD64E-4CB6-4E81-A57D-91987BF9B981}" srcId="{FFBF6328-5CAA-4EF0-B0E5-15F66665FAE3}" destId="{AB65AD9B-310C-4555-A608-DD0A4D233664}" srcOrd="2" destOrd="0" parTransId="{04FE5428-CB11-4155-BF90-A2162251D551}" sibTransId="{FE1E8139-A6CF-4BCB-913E-D6F2C4DB87CF}"/>
    <dgm:cxn modelId="{0DC8CE91-E09A-4AFE-8B61-FF22036686B6}" type="presOf" srcId="{E69D5965-819C-4B1E-8E79-D70899FD2045}" destId="{0048B22E-F58E-4F48-BD92-5C671FD0B975}" srcOrd="0" destOrd="1" presId="urn:microsoft.com/office/officeart/2005/8/layout/hList6"/>
    <dgm:cxn modelId="{B414F896-8109-425E-A759-F494B423CF47}" type="presOf" srcId="{ECADD1D4-28BD-405D-9EA4-D9213074E9C8}" destId="{0048B22E-F58E-4F48-BD92-5C671FD0B975}" srcOrd="0" destOrd="3" presId="urn:microsoft.com/office/officeart/2005/8/layout/hList6"/>
    <dgm:cxn modelId="{9EECB398-1899-4BBC-BBEF-9A3CB661C668}" srcId="{9A18F6BD-A4D6-4D6B-B350-BD9BB645B39F}" destId="{886A00AD-2C39-4C8F-94E5-10EB48006691}" srcOrd="2" destOrd="0" parTransId="{08C435D1-1973-454B-8A0E-CFBBB4687975}" sibTransId="{99CE4F96-A1B0-4EB3-B187-21C5EE1584D9}"/>
    <dgm:cxn modelId="{E95CE89A-B652-435B-A605-A36932EC7774}" type="presOf" srcId="{99F01199-F37A-405A-99A8-534A70C65ADA}" destId="{D98C60C6-3063-4088-8F0A-EE5D8B5E73FF}" srcOrd="0" destOrd="1" presId="urn:microsoft.com/office/officeart/2005/8/layout/hList6"/>
    <dgm:cxn modelId="{500DBE9D-A126-4338-86C7-8AF12E7B7BA9}" type="presOf" srcId="{16C17A38-58DE-4C2F-8485-4A9946790B7C}" destId="{0048B22E-F58E-4F48-BD92-5C671FD0B975}" srcOrd="0" destOrd="0" presId="urn:microsoft.com/office/officeart/2005/8/layout/hList6"/>
    <dgm:cxn modelId="{20B1A59E-C4BD-465C-97E5-CD5203B17294}" srcId="{AB65AD9B-310C-4555-A608-DD0A4D233664}" destId="{99F01199-F37A-405A-99A8-534A70C65ADA}" srcOrd="0" destOrd="0" parTransId="{0629BD2D-873D-439C-A2DF-9EDD899E54E1}" sibTransId="{888C30CF-06CB-4CE3-A148-99B5756AA18C}"/>
    <dgm:cxn modelId="{E5E03DAD-12C6-4E0C-B069-9EEDADD19F0F}" type="presOf" srcId="{24ACB8E9-C899-495F-9989-087B6CD5A6CC}" destId="{0048B22E-F58E-4F48-BD92-5C671FD0B975}" srcOrd="0" destOrd="2" presId="urn:microsoft.com/office/officeart/2005/8/layout/hList6"/>
    <dgm:cxn modelId="{C7E645AF-2BDC-4BEB-9DB6-FE185F285969}" type="presOf" srcId="{A818814A-E9B4-4934-A7C5-D7BB1968FD3F}" destId="{45DD0173-BDA7-42EA-B5AD-170801CF9334}" srcOrd="0" destOrd="1" presId="urn:microsoft.com/office/officeart/2005/8/layout/hList6"/>
    <dgm:cxn modelId="{32CA7EB1-25C0-434B-8413-7AF8CE93F833}" srcId="{9A18F6BD-A4D6-4D6B-B350-BD9BB645B39F}" destId="{A818814A-E9B4-4934-A7C5-D7BB1968FD3F}" srcOrd="0" destOrd="0" parTransId="{5AED70FA-0742-4703-9C95-77DD770E2465}" sibTransId="{F682F724-F57B-4A88-9DFE-9BE4CA206E52}"/>
    <dgm:cxn modelId="{2681EEB2-7D56-45AC-A696-6A4817F8A835}" srcId="{FFBF6328-5CAA-4EF0-B0E5-15F66665FAE3}" destId="{16C17A38-58DE-4C2F-8485-4A9946790B7C}" srcOrd="0" destOrd="0" parTransId="{6EC9C322-95D3-475C-A641-0064F72395C6}" sibTransId="{A580ABB7-7657-4DDC-B0F8-81E91FC83589}"/>
    <dgm:cxn modelId="{AFE679B3-3677-423D-8070-2FE210C701C8}" srcId="{AB65AD9B-310C-4555-A608-DD0A4D233664}" destId="{E8B2A1A0-4589-4AB0-BD05-6891B27F88B3}" srcOrd="1" destOrd="0" parTransId="{0BF41667-0A95-44F8-BC3C-65A887271660}" sibTransId="{75C3B812-054B-4B01-A594-96E5478D9C6D}"/>
    <dgm:cxn modelId="{6FB219E0-0043-4A2C-98BD-B28C43913D31}" type="presOf" srcId="{728FDCA8-50DB-4866-856B-1D8E3FB200BC}" destId="{D98C60C6-3063-4088-8F0A-EE5D8B5E73FF}" srcOrd="0" destOrd="3" presId="urn:microsoft.com/office/officeart/2005/8/layout/hList6"/>
    <dgm:cxn modelId="{A3A51CE0-1ECD-4121-B03A-14C725FC66AB}" type="presOf" srcId="{9A18F6BD-A4D6-4D6B-B350-BD9BB645B39F}" destId="{45DD0173-BDA7-42EA-B5AD-170801CF9334}" srcOrd="0" destOrd="0" presId="urn:microsoft.com/office/officeart/2005/8/layout/hList6"/>
    <dgm:cxn modelId="{88743BFE-9364-48E9-B148-21D2F89B7CFE}" srcId="{9A18F6BD-A4D6-4D6B-B350-BD9BB645B39F}" destId="{5E825F2C-397B-4CF7-ACBD-241FC2D363B6}" srcOrd="1" destOrd="0" parTransId="{AE1D56EB-3AEF-4953-BFC7-E340359F7ADA}" sibTransId="{703C242A-7753-423B-9BE5-F34E682F872B}"/>
    <dgm:cxn modelId="{E65D3B71-689A-45A8-8FE8-DDC2455CBD08}" type="presParOf" srcId="{100E56E2-6F4F-4334-A6D6-BF62F40C793A}" destId="{0048B22E-F58E-4F48-BD92-5C671FD0B975}" srcOrd="0" destOrd="0" presId="urn:microsoft.com/office/officeart/2005/8/layout/hList6"/>
    <dgm:cxn modelId="{C1B38495-2FB5-4ABA-9E48-8C596CF257E1}" type="presParOf" srcId="{100E56E2-6F4F-4334-A6D6-BF62F40C793A}" destId="{9C3F7094-3A7B-41A1-8CA6-0AE45F1C56CA}" srcOrd="1" destOrd="0" presId="urn:microsoft.com/office/officeart/2005/8/layout/hList6"/>
    <dgm:cxn modelId="{EAFA1612-65BF-47FC-A303-C204957BEDC8}" type="presParOf" srcId="{100E56E2-6F4F-4334-A6D6-BF62F40C793A}" destId="{45DD0173-BDA7-42EA-B5AD-170801CF9334}" srcOrd="2" destOrd="0" presId="urn:microsoft.com/office/officeart/2005/8/layout/hList6"/>
    <dgm:cxn modelId="{05E63DC0-1BC1-485B-8D5A-0489EDF0CA62}" type="presParOf" srcId="{100E56E2-6F4F-4334-A6D6-BF62F40C793A}" destId="{B49BB4B8-1E3C-4089-BB23-61F15636ED4B}" srcOrd="3" destOrd="0" presId="urn:microsoft.com/office/officeart/2005/8/layout/hList6"/>
    <dgm:cxn modelId="{A84FBE16-06ED-4060-B084-4C3C37E0746E}" type="presParOf" srcId="{100E56E2-6F4F-4334-A6D6-BF62F40C793A}" destId="{D98C60C6-3063-4088-8F0A-EE5D8B5E73FF}" srcOrd="4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FBF6328-5CAA-4EF0-B0E5-15F66665FAE3}" type="doc">
      <dgm:prSet loTypeId="urn:microsoft.com/office/officeart/2005/8/layout/targe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rtl="1"/>
          <a:endParaRPr lang="ar-EG"/>
        </a:p>
      </dgm:t>
    </dgm:pt>
    <dgm:pt modelId="{16C17A38-58DE-4C2F-8485-4A9946790B7C}">
      <dgm:prSet phldrT="[Text]" custT="1"/>
      <dgm:spPr/>
      <dgm:t>
        <a:bodyPr/>
        <a:lstStyle/>
        <a:p>
          <a:pPr rtl="0"/>
          <a:r>
            <a:rPr lang="en-US" sz="1800" b="1" dirty="0">
              <a:latin typeface="Agency FB" panose="020B0503020202020204" pitchFamily="34" charset="0"/>
            </a:rPr>
            <a:t>ATmega328</a:t>
          </a:r>
          <a:endParaRPr lang="ar-EG" sz="1800" b="1" dirty="0">
            <a:latin typeface="Agency FB" panose="020B0503020202020204" pitchFamily="34" charset="0"/>
          </a:endParaRPr>
        </a:p>
      </dgm:t>
    </dgm:pt>
    <dgm:pt modelId="{6EC9C322-95D3-475C-A641-0064F72395C6}" type="parTrans" cxnId="{2681EEB2-7D56-45AC-A696-6A4817F8A835}">
      <dgm:prSet/>
      <dgm:spPr/>
      <dgm:t>
        <a:bodyPr/>
        <a:lstStyle/>
        <a:p>
          <a:pPr rtl="0"/>
          <a:endParaRPr lang="ar-EG" sz="1800" b="1">
            <a:latin typeface="Agency FB" panose="020B0503020202020204" pitchFamily="34" charset="0"/>
          </a:endParaRPr>
        </a:p>
      </dgm:t>
    </dgm:pt>
    <dgm:pt modelId="{A580ABB7-7657-4DDC-B0F8-81E91FC83589}" type="sibTrans" cxnId="{2681EEB2-7D56-45AC-A696-6A4817F8A835}">
      <dgm:prSet/>
      <dgm:spPr/>
      <dgm:t>
        <a:bodyPr/>
        <a:lstStyle/>
        <a:p>
          <a:pPr rtl="0"/>
          <a:endParaRPr lang="ar-EG" sz="1800" b="1">
            <a:latin typeface="Agency FB" panose="020B0503020202020204" pitchFamily="34" charset="0"/>
          </a:endParaRPr>
        </a:p>
      </dgm:t>
    </dgm:pt>
    <dgm:pt modelId="{E69D5965-819C-4B1E-8E79-D70899FD2045}">
      <dgm:prSet phldrT="[Text]" custT="1"/>
      <dgm:spPr/>
      <dgm:t>
        <a:bodyPr/>
        <a:lstStyle/>
        <a:p>
          <a:pPr rtl="0"/>
          <a:r>
            <a:rPr lang="en-US" sz="1800" b="1" dirty="0">
              <a:latin typeface="Agency FB" panose="020B0503020202020204" pitchFamily="34" charset="0"/>
            </a:rPr>
            <a:t>Write your code into </a:t>
          </a:r>
          <a:endParaRPr lang="ar-EG" sz="1800" b="1" dirty="0">
            <a:latin typeface="Agency FB" panose="020B0503020202020204" pitchFamily="34" charset="0"/>
          </a:endParaRPr>
        </a:p>
      </dgm:t>
    </dgm:pt>
    <dgm:pt modelId="{665A3419-4F05-4FC7-84E4-E02EA4A29DDD}" type="parTrans" cxnId="{6681E948-7277-4D55-8767-4273500C76FD}">
      <dgm:prSet/>
      <dgm:spPr/>
      <dgm:t>
        <a:bodyPr/>
        <a:lstStyle/>
        <a:p>
          <a:pPr rtl="0"/>
          <a:endParaRPr lang="ar-EG" sz="1800" b="1">
            <a:latin typeface="Agency FB" panose="020B0503020202020204" pitchFamily="34" charset="0"/>
          </a:endParaRPr>
        </a:p>
      </dgm:t>
    </dgm:pt>
    <dgm:pt modelId="{B790423A-4FBB-4EA5-9B8C-716F4C69ED79}" type="sibTrans" cxnId="{6681E948-7277-4D55-8767-4273500C76FD}">
      <dgm:prSet/>
      <dgm:spPr/>
      <dgm:t>
        <a:bodyPr/>
        <a:lstStyle/>
        <a:p>
          <a:pPr rtl="0"/>
          <a:endParaRPr lang="ar-EG" sz="1800" b="1">
            <a:latin typeface="Agency FB" panose="020B0503020202020204" pitchFamily="34" charset="0"/>
          </a:endParaRPr>
        </a:p>
      </dgm:t>
    </dgm:pt>
    <dgm:pt modelId="{9A18F6BD-A4D6-4D6B-B350-BD9BB645B39F}">
      <dgm:prSet phldrT="[Text]" custT="1"/>
      <dgm:spPr/>
      <dgm:t>
        <a:bodyPr/>
        <a:lstStyle/>
        <a:p>
          <a:pPr rtl="0"/>
          <a:r>
            <a:rPr lang="en-US" sz="1800" b="1" dirty="0">
              <a:latin typeface="Agency FB" panose="020B0503020202020204" pitchFamily="34" charset="0"/>
            </a:rPr>
            <a:t>ATmega16U2</a:t>
          </a:r>
          <a:endParaRPr lang="ar-EG" sz="1800" b="1" dirty="0">
            <a:latin typeface="Agency FB" panose="020B0503020202020204" pitchFamily="34" charset="0"/>
          </a:endParaRPr>
        </a:p>
      </dgm:t>
    </dgm:pt>
    <dgm:pt modelId="{65000234-0F94-46B0-932C-D7EC8FA045A8}" type="parTrans" cxnId="{B9B2DE66-37A3-4DBC-9E0D-8D188D91F370}">
      <dgm:prSet/>
      <dgm:spPr/>
      <dgm:t>
        <a:bodyPr/>
        <a:lstStyle/>
        <a:p>
          <a:pPr rtl="0"/>
          <a:endParaRPr lang="ar-EG" sz="1800" b="1">
            <a:latin typeface="Agency FB" panose="020B0503020202020204" pitchFamily="34" charset="0"/>
          </a:endParaRPr>
        </a:p>
      </dgm:t>
    </dgm:pt>
    <dgm:pt modelId="{671D8AC5-37E7-41FF-B343-D4313B39B314}" type="sibTrans" cxnId="{B9B2DE66-37A3-4DBC-9E0D-8D188D91F370}">
      <dgm:prSet/>
      <dgm:spPr/>
      <dgm:t>
        <a:bodyPr/>
        <a:lstStyle/>
        <a:p>
          <a:pPr rtl="0"/>
          <a:endParaRPr lang="ar-EG" sz="1800" b="1">
            <a:latin typeface="Agency FB" panose="020B0503020202020204" pitchFamily="34" charset="0"/>
          </a:endParaRPr>
        </a:p>
      </dgm:t>
    </dgm:pt>
    <dgm:pt modelId="{A818814A-E9B4-4934-A7C5-D7BB1968FD3F}">
      <dgm:prSet phldrT="[Text]" custT="1"/>
      <dgm:spPr/>
      <dgm:t>
        <a:bodyPr/>
        <a:lstStyle/>
        <a:p>
          <a:pPr rtl="0"/>
          <a:r>
            <a:rPr lang="en-US" sz="1800" b="1" dirty="0">
              <a:latin typeface="Agency FB" panose="020B0503020202020204" pitchFamily="34" charset="0"/>
            </a:rPr>
            <a:t>To communication with USB  </a:t>
          </a:r>
          <a:endParaRPr lang="ar-EG" sz="1800" b="1" dirty="0">
            <a:latin typeface="Agency FB" panose="020B0503020202020204" pitchFamily="34" charset="0"/>
          </a:endParaRPr>
        </a:p>
      </dgm:t>
    </dgm:pt>
    <dgm:pt modelId="{5AED70FA-0742-4703-9C95-77DD770E2465}" type="parTrans" cxnId="{32CA7EB1-25C0-434B-8413-7AF8CE93F833}">
      <dgm:prSet/>
      <dgm:spPr/>
      <dgm:t>
        <a:bodyPr/>
        <a:lstStyle/>
        <a:p>
          <a:pPr rtl="0"/>
          <a:endParaRPr lang="ar-EG" sz="1800" b="1">
            <a:latin typeface="Agency FB" panose="020B0503020202020204" pitchFamily="34" charset="0"/>
          </a:endParaRPr>
        </a:p>
      </dgm:t>
    </dgm:pt>
    <dgm:pt modelId="{F682F724-F57B-4A88-9DFE-9BE4CA206E52}" type="sibTrans" cxnId="{32CA7EB1-25C0-434B-8413-7AF8CE93F833}">
      <dgm:prSet/>
      <dgm:spPr/>
      <dgm:t>
        <a:bodyPr/>
        <a:lstStyle/>
        <a:p>
          <a:pPr rtl="0"/>
          <a:endParaRPr lang="ar-EG" sz="1800" b="1">
            <a:latin typeface="Agency FB" panose="020B0503020202020204" pitchFamily="34" charset="0"/>
          </a:endParaRPr>
        </a:p>
      </dgm:t>
    </dgm:pt>
    <dgm:pt modelId="{B43E3B46-9CA3-4E4A-A140-5C5065682AD5}" type="pres">
      <dgm:prSet presAssocID="{FFBF6328-5CAA-4EF0-B0E5-15F66665FAE3}" presName="Name0" presStyleCnt="0">
        <dgm:presLayoutVars>
          <dgm:chMax val="7"/>
          <dgm:dir/>
          <dgm:animLvl val="lvl"/>
          <dgm:resizeHandles val="exact"/>
        </dgm:presLayoutVars>
      </dgm:prSet>
      <dgm:spPr/>
    </dgm:pt>
    <dgm:pt modelId="{4C3A224E-FD5B-412F-9461-E2D665D0674D}" type="pres">
      <dgm:prSet presAssocID="{16C17A38-58DE-4C2F-8485-4A9946790B7C}" presName="circle1" presStyleLbl="node1" presStyleIdx="0" presStyleCnt="2"/>
      <dgm:spPr/>
    </dgm:pt>
    <dgm:pt modelId="{74BD08CC-4526-47EE-A7FE-9AB38F872C3E}" type="pres">
      <dgm:prSet presAssocID="{16C17A38-58DE-4C2F-8485-4A9946790B7C}" presName="space" presStyleCnt="0"/>
      <dgm:spPr/>
    </dgm:pt>
    <dgm:pt modelId="{41F92F5C-D353-4705-99FB-C16299F5C5E5}" type="pres">
      <dgm:prSet presAssocID="{16C17A38-58DE-4C2F-8485-4A9946790B7C}" presName="rect1" presStyleLbl="alignAcc1" presStyleIdx="0" presStyleCnt="2"/>
      <dgm:spPr/>
    </dgm:pt>
    <dgm:pt modelId="{93B10E1E-72CF-44E0-B517-25078C74DAB4}" type="pres">
      <dgm:prSet presAssocID="{9A18F6BD-A4D6-4D6B-B350-BD9BB645B39F}" presName="vertSpace2" presStyleLbl="node1" presStyleIdx="0" presStyleCnt="2"/>
      <dgm:spPr/>
    </dgm:pt>
    <dgm:pt modelId="{DBDBE90F-E37D-4D3A-AF44-C0F41FBB1CD4}" type="pres">
      <dgm:prSet presAssocID="{9A18F6BD-A4D6-4D6B-B350-BD9BB645B39F}" presName="circle2" presStyleLbl="node1" presStyleIdx="1" presStyleCnt="2"/>
      <dgm:spPr/>
    </dgm:pt>
    <dgm:pt modelId="{8CE16CA8-1EBE-479D-8F38-6C1D3B504BC8}" type="pres">
      <dgm:prSet presAssocID="{9A18F6BD-A4D6-4D6B-B350-BD9BB645B39F}" presName="rect2" presStyleLbl="alignAcc1" presStyleIdx="1" presStyleCnt="2"/>
      <dgm:spPr/>
    </dgm:pt>
    <dgm:pt modelId="{97F5AE53-5BF4-46D7-9086-58BA853E74B3}" type="pres">
      <dgm:prSet presAssocID="{16C17A38-58DE-4C2F-8485-4A9946790B7C}" presName="rect1ParTx" presStyleLbl="alignAcc1" presStyleIdx="1" presStyleCnt="2">
        <dgm:presLayoutVars>
          <dgm:chMax val="1"/>
          <dgm:bulletEnabled val="1"/>
        </dgm:presLayoutVars>
      </dgm:prSet>
      <dgm:spPr/>
    </dgm:pt>
    <dgm:pt modelId="{AC190407-75D8-4A1B-B692-D47F405E8BD8}" type="pres">
      <dgm:prSet presAssocID="{16C17A38-58DE-4C2F-8485-4A9946790B7C}" presName="rect1ChTx" presStyleLbl="alignAcc1" presStyleIdx="1" presStyleCnt="2">
        <dgm:presLayoutVars>
          <dgm:bulletEnabled val="1"/>
        </dgm:presLayoutVars>
      </dgm:prSet>
      <dgm:spPr/>
    </dgm:pt>
    <dgm:pt modelId="{79DBFBE8-B220-4C1F-BFFC-2CACDB9ECBC8}" type="pres">
      <dgm:prSet presAssocID="{9A18F6BD-A4D6-4D6B-B350-BD9BB645B39F}" presName="rect2ParTx" presStyleLbl="alignAcc1" presStyleIdx="1" presStyleCnt="2">
        <dgm:presLayoutVars>
          <dgm:chMax val="1"/>
          <dgm:bulletEnabled val="1"/>
        </dgm:presLayoutVars>
      </dgm:prSet>
      <dgm:spPr/>
    </dgm:pt>
    <dgm:pt modelId="{DAF81F3D-CA2B-41D7-9B43-180D610D1BB9}" type="pres">
      <dgm:prSet presAssocID="{9A18F6BD-A4D6-4D6B-B350-BD9BB645B39F}" presName="rect2ChTx" presStyleLbl="alignAcc1" presStyleIdx="1" presStyleCnt="2">
        <dgm:presLayoutVars>
          <dgm:bulletEnabled val="1"/>
        </dgm:presLayoutVars>
      </dgm:prSet>
      <dgm:spPr/>
    </dgm:pt>
  </dgm:ptLst>
  <dgm:cxnLst>
    <dgm:cxn modelId="{2347F018-01E5-4BCD-A896-DD95B1A191EE}" type="presOf" srcId="{9A18F6BD-A4D6-4D6B-B350-BD9BB645B39F}" destId="{79DBFBE8-B220-4C1F-BFFC-2CACDB9ECBC8}" srcOrd="1" destOrd="0" presId="urn:microsoft.com/office/officeart/2005/8/layout/target3"/>
    <dgm:cxn modelId="{2F1ECB1D-B9AE-4E11-AB5C-5708230528A8}" type="presOf" srcId="{E69D5965-819C-4B1E-8E79-D70899FD2045}" destId="{AC190407-75D8-4A1B-B692-D47F405E8BD8}" srcOrd="0" destOrd="0" presId="urn:microsoft.com/office/officeart/2005/8/layout/target3"/>
    <dgm:cxn modelId="{DCD51B23-F5C0-4846-8A17-312FC8195F4E}" type="presOf" srcId="{FFBF6328-5CAA-4EF0-B0E5-15F66665FAE3}" destId="{B43E3B46-9CA3-4E4A-A140-5C5065682AD5}" srcOrd="0" destOrd="0" presId="urn:microsoft.com/office/officeart/2005/8/layout/target3"/>
    <dgm:cxn modelId="{9753D061-6EBE-41BB-A6A3-B005CE8C81A5}" type="presOf" srcId="{16C17A38-58DE-4C2F-8485-4A9946790B7C}" destId="{97F5AE53-5BF4-46D7-9086-58BA853E74B3}" srcOrd="1" destOrd="0" presId="urn:microsoft.com/office/officeart/2005/8/layout/target3"/>
    <dgm:cxn modelId="{B9B2DE66-37A3-4DBC-9E0D-8D188D91F370}" srcId="{FFBF6328-5CAA-4EF0-B0E5-15F66665FAE3}" destId="{9A18F6BD-A4D6-4D6B-B350-BD9BB645B39F}" srcOrd="1" destOrd="0" parTransId="{65000234-0F94-46B0-932C-D7EC8FA045A8}" sibTransId="{671D8AC5-37E7-41FF-B343-D4313B39B314}"/>
    <dgm:cxn modelId="{6681E948-7277-4D55-8767-4273500C76FD}" srcId="{16C17A38-58DE-4C2F-8485-4A9946790B7C}" destId="{E69D5965-819C-4B1E-8E79-D70899FD2045}" srcOrd="0" destOrd="0" parTransId="{665A3419-4F05-4FC7-84E4-E02EA4A29DDD}" sibTransId="{B790423A-4FBB-4EA5-9B8C-716F4C69ED79}"/>
    <dgm:cxn modelId="{0D57F87E-4F3E-4AB9-830F-BFE51927CDA9}" type="presOf" srcId="{A818814A-E9B4-4934-A7C5-D7BB1968FD3F}" destId="{DAF81F3D-CA2B-41D7-9B43-180D610D1BB9}" srcOrd="0" destOrd="0" presId="urn:microsoft.com/office/officeart/2005/8/layout/target3"/>
    <dgm:cxn modelId="{32CA7EB1-25C0-434B-8413-7AF8CE93F833}" srcId="{9A18F6BD-A4D6-4D6B-B350-BD9BB645B39F}" destId="{A818814A-E9B4-4934-A7C5-D7BB1968FD3F}" srcOrd="0" destOrd="0" parTransId="{5AED70FA-0742-4703-9C95-77DD770E2465}" sibTransId="{F682F724-F57B-4A88-9DFE-9BE4CA206E52}"/>
    <dgm:cxn modelId="{2681EEB2-7D56-45AC-A696-6A4817F8A835}" srcId="{FFBF6328-5CAA-4EF0-B0E5-15F66665FAE3}" destId="{16C17A38-58DE-4C2F-8485-4A9946790B7C}" srcOrd="0" destOrd="0" parTransId="{6EC9C322-95D3-475C-A641-0064F72395C6}" sibTransId="{A580ABB7-7657-4DDC-B0F8-81E91FC83589}"/>
    <dgm:cxn modelId="{4BFBB2F6-659E-4E2B-8DF7-5F3FFBBD2DF5}" type="presOf" srcId="{9A18F6BD-A4D6-4D6B-B350-BD9BB645B39F}" destId="{8CE16CA8-1EBE-479D-8F38-6C1D3B504BC8}" srcOrd="0" destOrd="0" presId="urn:microsoft.com/office/officeart/2005/8/layout/target3"/>
    <dgm:cxn modelId="{6CE4C1FF-A304-4DB8-9BC2-A752BF1FF2C3}" type="presOf" srcId="{16C17A38-58DE-4C2F-8485-4A9946790B7C}" destId="{41F92F5C-D353-4705-99FB-C16299F5C5E5}" srcOrd="0" destOrd="0" presId="urn:microsoft.com/office/officeart/2005/8/layout/target3"/>
    <dgm:cxn modelId="{81057B39-A5D2-457E-8F44-1B18C1A3C4CB}" type="presParOf" srcId="{B43E3B46-9CA3-4E4A-A140-5C5065682AD5}" destId="{4C3A224E-FD5B-412F-9461-E2D665D0674D}" srcOrd="0" destOrd="0" presId="urn:microsoft.com/office/officeart/2005/8/layout/target3"/>
    <dgm:cxn modelId="{A7AD71E1-0E20-4E64-A7C2-828351EDEDB2}" type="presParOf" srcId="{B43E3B46-9CA3-4E4A-A140-5C5065682AD5}" destId="{74BD08CC-4526-47EE-A7FE-9AB38F872C3E}" srcOrd="1" destOrd="0" presId="urn:microsoft.com/office/officeart/2005/8/layout/target3"/>
    <dgm:cxn modelId="{5B8C8B72-E45C-4787-A967-C85B298D2140}" type="presParOf" srcId="{B43E3B46-9CA3-4E4A-A140-5C5065682AD5}" destId="{41F92F5C-D353-4705-99FB-C16299F5C5E5}" srcOrd="2" destOrd="0" presId="urn:microsoft.com/office/officeart/2005/8/layout/target3"/>
    <dgm:cxn modelId="{BAB4EFCC-56CD-4D19-9557-F788E42EE33F}" type="presParOf" srcId="{B43E3B46-9CA3-4E4A-A140-5C5065682AD5}" destId="{93B10E1E-72CF-44E0-B517-25078C74DAB4}" srcOrd="3" destOrd="0" presId="urn:microsoft.com/office/officeart/2005/8/layout/target3"/>
    <dgm:cxn modelId="{F560376C-6E89-4B59-8A04-DC296B62AD92}" type="presParOf" srcId="{B43E3B46-9CA3-4E4A-A140-5C5065682AD5}" destId="{DBDBE90F-E37D-4D3A-AF44-C0F41FBB1CD4}" srcOrd="4" destOrd="0" presId="urn:microsoft.com/office/officeart/2005/8/layout/target3"/>
    <dgm:cxn modelId="{5E4EA99B-2BB6-488B-A60E-86A2E7D9AC3E}" type="presParOf" srcId="{B43E3B46-9CA3-4E4A-A140-5C5065682AD5}" destId="{8CE16CA8-1EBE-479D-8F38-6C1D3B504BC8}" srcOrd="5" destOrd="0" presId="urn:microsoft.com/office/officeart/2005/8/layout/target3"/>
    <dgm:cxn modelId="{9A3CAF48-14E1-43EA-B2E0-037E0911D887}" type="presParOf" srcId="{B43E3B46-9CA3-4E4A-A140-5C5065682AD5}" destId="{97F5AE53-5BF4-46D7-9086-58BA853E74B3}" srcOrd="6" destOrd="0" presId="urn:microsoft.com/office/officeart/2005/8/layout/target3"/>
    <dgm:cxn modelId="{0F5E04CC-2CF2-4C00-92EB-DCFDBCE2391F}" type="presParOf" srcId="{B43E3B46-9CA3-4E4A-A140-5C5065682AD5}" destId="{AC190407-75D8-4A1B-B692-D47F405E8BD8}" srcOrd="7" destOrd="0" presId="urn:microsoft.com/office/officeart/2005/8/layout/target3"/>
    <dgm:cxn modelId="{C80A585D-A783-4411-97FC-2180B6BD2014}" type="presParOf" srcId="{B43E3B46-9CA3-4E4A-A140-5C5065682AD5}" destId="{79DBFBE8-B220-4C1F-BFFC-2CACDB9ECBC8}" srcOrd="8" destOrd="0" presId="urn:microsoft.com/office/officeart/2005/8/layout/target3"/>
    <dgm:cxn modelId="{0640DF30-7026-4BB3-84B8-773289945BEB}" type="presParOf" srcId="{B43E3B46-9CA3-4E4A-A140-5C5065682AD5}" destId="{DAF81F3D-CA2B-41D7-9B43-180D610D1BB9}" srcOrd="9" destOrd="0" presId="urn:microsoft.com/office/officeart/2005/8/layout/targe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403946-3D02-4042-9EC5-D324A48553B8}">
      <dsp:nvSpPr>
        <dsp:cNvPr id="0" name=""/>
        <dsp:cNvSpPr/>
      </dsp:nvSpPr>
      <dsp:spPr>
        <a:xfrm rot="16200000">
          <a:off x="-306634" y="307712"/>
          <a:ext cx="3416300" cy="2800875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0" tIns="0" rIns="228203" bIns="0" numCol="1" spcCol="1270" anchor="ctr" anchorCtr="0">
          <a:noAutofit/>
        </a:bodyPr>
        <a:lstStyle/>
        <a:p>
          <a:pPr marL="0" lvl="0" indent="0" algn="ctr" defTabSz="16002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Hardware </a:t>
          </a:r>
          <a:endParaRPr lang="ar-EG" sz="3600" kern="1200" dirty="0"/>
        </a:p>
      </dsp:txBody>
      <dsp:txXfrm rot="5400000">
        <a:off x="1079" y="683259"/>
        <a:ext cx="2800875" cy="2049780"/>
      </dsp:txXfrm>
    </dsp:sp>
    <dsp:sp modelId="{CBF1A252-DA48-409A-8832-959424647CF8}">
      <dsp:nvSpPr>
        <dsp:cNvPr id="0" name=""/>
        <dsp:cNvSpPr/>
      </dsp:nvSpPr>
      <dsp:spPr>
        <a:xfrm rot="16200000">
          <a:off x="2704306" y="307712"/>
          <a:ext cx="3416300" cy="2800875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0" tIns="0" rIns="228203" bIns="0" numCol="1" spcCol="1270" anchor="ctr" anchorCtr="0">
          <a:noAutofit/>
        </a:bodyPr>
        <a:lstStyle/>
        <a:p>
          <a:pPr marL="0" lvl="0" indent="0" algn="ctr" defTabSz="16002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Software</a:t>
          </a:r>
          <a:endParaRPr lang="ar-EG" sz="3600" kern="1200" dirty="0"/>
        </a:p>
      </dsp:txBody>
      <dsp:txXfrm rot="5400000">
        <a:off x="3012019" y="683259"/>
        <a:ext cx="2800875" cy="2049780"/>
      </dsp:txXfrm>
    </dsp:sp>
    <dsp:sp modelId="{2B917E32-2673-43C1-9061-4DA0544CAC1C}">
      <dsp:nvSpPr>
        <dsp:cNvPr id="0" name=""/>
        <dsp:cNvSpPr/>
      </dsp:nvSpPr>
      <dsp:spPr>
        <a:xfrm rot="16200000">
          <a:off x="5715247" y="307712"/>
          <a:ext cx="3416300" cy="2800875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0" tIns="0" rIns="228203" bIns="0" numCol="1" spcCol="1270" anchor="ctr" anchorCtr="0">
          <a:noAutofit/>
        </a:bodyPr>
        <a:lstStyle/>
        <a:p>
          <a:pPr marL="0" lvl="0" indent="0" algn="ctr" defTabSz="16002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RTOS</a:t>
          </a:r>
          <a:endParaRPr lang="ar-EG" sz="3600" kern="1200" dirty="0"/>
        </a:p>
      </dsp:txBody>
      <dsp:txXfrm rot="5400000">
        <a:off x="6022960" y="683259"/>
        <a:ext cx="2800875" cy="204978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48B22E-F58E-4F48-BD92-5C671FD0B975}">
      <dsp:nvSpPr>
        <dsp:cNvPr id="0" name=""/>
        <dsp:cNvSpPr/>
      </dsp:nvSpPr>
      <dsp:spPr>
        <a:xfrm rot="16200000">
          <a:off x="-448870" y="450087"/>
          <a:ext cx="4064834" cy="3164658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0" tIns="0" rIns="127000" bIns="0" numCol="1" spcCol="1270" anchor="t" anchorCtr="0">
          <a:noAutofit/>
        </a:bodyPr>
        <a:lstStyle/>
        <a:p>
          <a:pPr marL="0" lvl="0" indent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latin typeface="+mn-lt"/>
            </a:rPr>
            <a:t>Arduino board </a:t>
          </a:r>
          <a:endParaRPr lang="ar-EG" sz="2000" b="1" kern="1200" dirty="0">
            <a:latin typeface="+mn-lt"/>
          </a:endParaRPr>
        </a:p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>
              <a:latin typeface="+mn-lt"/>
            </a:rPr>
            <a:t>8-bit microcontroller </a:t>
          </a:r>
          <a:endParaRPr lang="ar-EG" sz="2000" kern="1200" dirty="0">
            <a:latin typeface="+mn-lt"/>
          </a:endParaRPr>
        </a:p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>
              <a:latin typeface="+mn-lt"/>
            </a:rPr>
            <a:t>USB programming interface </a:t>
          </a:r>
          <a:endParaRPr lang="ar-EG" sz="2000" kern="1200" dirty="0">
            <a:latin typeface="+mn-lt"/>
          </a:endParaRPr>
        </a:p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>
              <a:latin typeface="+mn-lt"/>
            </a:rPr>
            <a:t>I/O pins </a:t>
          </a:r>
          <a:endParaRPr lang="ar-EG" sz="2000" kern="1200" dirty="0">
            <a:latin typeface="+mn-lt"/>
          </a:endParaRPr>
        </a:p>
      </dsp:txBody>
      <dsp:txXfrm rot="5400000">
        <a:off x="1218" y="812966"/>
        <a:ext cx="3164658" cy="2438900"/>
      </dsp:txXfrm>
    </dsp:sp>
    <dsp:sp modelId="{45DD0173-BDA7-42EA-B5AD-170801CF9334}">
      <dsp:nvSpPr>
        <dsp:cNvPr id="0" name=""/>
        <dsp:cNvSpPr/>
      </dsp:nvSpPr>
      <dsp:spPr>
        <a:xfrm rot="16200000">
          <a:off x="2953137" y="450087"/>
          <a:ext cx="4064834" cy="3164658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0" tIns="0" rIns="127000" bIns="0" numCol="1" spcCol="1270" anchor="t" anchorCtr="0">
          <a:noAutofit/>
        </a:bodyPr>
        <a:lstStyle/>
        <a:p>
          <a:pPr marL="0" lvl="0" indent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latin typeface="+mn-lt"/>
            </a:rPr>
            <a:t>Software IDE </a:t>
          </a:r>
          <a:endParaRPr lang="ar-EG" sz="2000" b="1" kern="1200" dirty="0">
            <a:latin typeface="+mn-lt"/>
          </a:endParaRPr>
        </a:p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>
              <a:latin typeface="+mn-lt"/>
            </a:rPr>
            <a:t>Compiler </a:t>
          </a:r>
          <a:endParaRPr lang="ar-EG" sz="2000" kern="1200" dirty="0">
            <a:latin typeface="+mn-lt"/>
          </a:endParaRPr>
        </a:p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>
              <a:latin typeface="+mn-lt"/>
            </a:rPr>
            <a:t>Debugger </a:t>
          </a:r>
          <a:endParaRPr lang="ar-EG" sz="2000" kern="1200" dirty="0">
            <a:latin typeface="+mn-lt"/>
          </a:endParaRPr>
        </a:p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>
              <a:latin typeface="+mn-lt"/>
            </a:rPr>
            <a:t>Simulator </a:t>
          </a:r>
          <a:endParaRPr lang="ar-EG" sz="2000" kern="1200" dirty="0">
            <a:latin typeface="+mn-lt"/>
          </a:endParaRPr>
        </a:p>
      </dsp:txBody>
      <dsp:txXfrm rot="5400000">
        <a:off x="3403225" y="812966"/>
        <a:ext cx="3164658" cy="2438900"/>
      </dsp:txXfrm>
    </dsp:sp>
    <dsp:sp modelId="{D98C60C6-3063-4088-8F0A-EE5D8B5E73FF}">
      <dsp:nvSpPr>
        <dsp:cNvPr id="0" name=""/>
        <dsp:cNvSpPr/>
      </dsp:nvSpPr>
      <dsp:spPr>
        <a:xfrm rot="16200000">
          <a:off x="6355146" y="450087"/>
          <a:ext cx="4064834" cy="3164658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0" tIns="0" rIns="127000" bIns="0" numCol="1" spcCol="1270" anchor="t" anchorCtr="0">
          <a:noAutofit/>
        </a:bodyPr>
        <a:lstStyle/>
        <a:p>
          <a:pPr marL="0" lvl="0" indent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i="0" kern="1200" dirty="0">
              <a:latin typeface="+mn-lt"/>
            </a:rPr>
            <a:t>Shields</a:t>
          </a:r>
          <a:r>
            <a:rPr lang="en-US" sz="2000" kern="1200" dirty="0">
              <a:latin typeface="+mn-lt"/>
            </a:rPr>
            <a:t> </a:t>
          </a:r>
          <a:endParaRPr lang="ar-EG" sz="2000" kern="1200" dirty="0">
            <a:latin typeface="+mn-lt"/>
          </a:endParaRPr>
        </a:p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>
              <a:latin typeface="+mn-lt"/>
            </a:rPr>
            <a:t>Unique functionalities </a:t>
          </a:r>
          <a:endParaRPr lang="ar-EG" sz="2000" kern="1200" dirty="0">
            <a:latin typeface="+mn-lt"/>
          </a:endParaRPr>
        </a:p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>
              <a:latin typeface="+mn-lt"/>
            </a:rPr>
            <a:t>Easy to attach </a:t>
          </a:r>
          <a:endParaRPr lang="ar-EG" sz="2000" kern="1200" dirty="0">
            <a:latin typeface="+mn-lt"/>
          </a:endParaRPr>
        </a:p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>
              <a:latin typeface="+mn-lt"/>
            </a:rPr>
            <a:t>Good libraries provided </a:t>
          </a:r>
          <a:endParaRPr lang="ar-EG" sz="2000" kern="1200" dirty="0">
            <a:latin typeface="+mn-lt"/>
          </a:endParaRPr>
        </a:p>
      </dsp:txBody>
      <dsp:txXfrm rot="5400000">
        <a:off x="6805234" y="812966"/>
        <a:ext cx="3164658" cy="24389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C3A224E-FD5B-412F-9461-E2D665D0674D}">
      <dsp:nvSpPr>
        <dsp:cNvPr id="0" name=""/>
        <dsp:cNvSpPr/>
      </dsp:nvSpPr>
      <dsp:spPr>
        <a:xfrm>
          <a:off x="0" y="0"/>
          <a:ext cx="844826" cy="844826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1F92F5C-D353-4705-99FB-C16299F5C5E5}">
      <dsp:nvSpPr>
        <dsp:cNvPr id="0" name=""/>
        <dsp:cNvSpPr/>
      </dsp:nvSpPr>
      <dsp:spPr>
        <a:xfrm>
          <a:off x="422412" y="0"/>
          <a:ext cx="9548696" cy="844826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latin typeface="Agency FB" panose="020B0503020202020204" pitchFamily="34" charset="0"/>
            </a:rPr>
            <a:t>ATmega328</a:t>
          </a:r>
          <a:endParaRPr lang="ar-EG" sz="1800" b="1" kern="1200" dirty="0">
            <a:latin typeface="Agency FB" panose="020B0503020202020204" pitchFamily="34" charset="0"/>
          </a:endParaRPr>
        </a:p>
      </dsp:txBody>
      <dsp:txXfrm>
        <a:off x="422412" y="0"/>
        <a:ext cx="4774348" cy="401292"/>
      </dsp:txXfrm>
    </dsp:sp>
    <dsp:sp modelId="{DBDBE90F-E37D-4D3A-AF44-C0F41FBB1CD4}">
      <dsp:nvSpPr>
        <dsp:cNvPr id="0" name=""/>
        <dsp:cNvSpPr/>
      </dsp:nvSpPr>
      <dsp:spPr>
        <a:xfrm>
          <a:off x="221766" y="401292"/>
          <a:ext cx="401292" cy="401292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CE16CA8-1EBE-479D-8F38-6C1D3B504BC8}">
      <dsp:nvSpPr>
        <dsp:cNvPr id="0" name=""/>
        <dsp:cNvSpPr/>
      </dsp:nvSpPr>
      <dsp:spPr>
        <a:xfrm>
          <a:off x="422412" y="401292"/>
          <a:ext cx="9548696" cy="40129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latin typeface="Agency FB" panose="020B0503020202020204" pitchFamily="34" charset="0"/>
            </a:rPr>
            <a:t>ATmega16U2</a:t>
          </a:r>
          <a:endParaRPr lang="ar-EG" sz="1800" b="1" kern="1200" dirty="0">
            <a:latin typeface="Agency FB" panose="020B0503020202020204" pitchFamily="34" charset="0"/>
          </a:endParaRPr>
        </a:p>
      </dsp:txBody>
      <dsp:txXfrm>
        <a:off x="422412" y="401292"/>
        <a:ext cx="4774348" cy="401292"/>
      </dsp:txXfrm>
    </dsp:sp>
    <dsp:sp modelId="{AC190407-75D8-4A1B-B692-D47F405E8BD8}">
      <dsp:nvSpPr>
        <dsp:cNvPr id="0" name=""/>
        <dsp:cNvSpPr/>
      </dsp:nvSpPr>
      <dsp:spPr>
        <a:xfrm>
          <a:off x="5196761" y="0"/>
          <a:ext cx="4774348" cy="401292"/>
        </a:xfrm>
        <a:prstGeom prst="rect">
          <a:avLst/>
        </a:prstGeom>
        <a:noFill/>
        <a:ln w="19050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b="1" kern="1200" dirty="0">
              <a:latin typeface="Agency FB" panose="020B0503020202020204" pitchFamily="34" charset="0"/>
            </a:rPr>
            <a:t>Write your code into </a:t>
          </a:r>
          <a:endParaRPr lang="ar-EG" sz="1800" b="1" kern="1200" dirty="0">
            <a:latin typeface="Agency FB" panose="020B0503020202020204" pitchFamily="34" charset="0"/>
          </a:endParaRPr>
        </a:p>
      </dsp:txBody>
      <dsp:txXfrm>
        <a:off x="5196761" y="0"/>
        <a:ext cx="4774348" cy="401292"/>
      </dsp:txXfrm>
    </dsp:sp>
    <dsp:sp modelId="{DAF81F3D-CA2B-41D7-9B43-180D610D1BB9}">
      <dsp:nvSpPr>
        <dsp:cNvPr id="0" name=""/>
        <dsp:cNvSpPr/>
      </dsp:nvSpPr>
      <dsp:spPr>
        <a:xfrm>
          <a:off x="5196761" y="401292"/>
          <a:ext cx="4774348" cy="401292"/>
        </a:xfrm>
        <a:prstGeom prst="rect">
          <a:avLst/>
        </a:prstGeom>
        <a:noFill/>
        <a:ln w="19050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171450" lvl="1" indent="-171450" algn="l" defTabSz="8001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b="1" kern="1200" dirty="0">
              <a:latin typeface="Agency FB" panose="020B0503020202020204" pitchFamily="34" charset="0"/>
            </a:rPr>
            <a:t>To communication with USB  </a:t>
          </a:r>
          <a:endParaRPr lang="ar-EG" sz="1800" b="1" kern="1200" dirty="0">
            <a:latin typeface="Agency FB" panose="020B0503020202020204" pitchFamily="34" charset="0"/>
          </a:endParaRPr>
        </a:p>
      </dsp:txBody>
      <dsp:txXfrm>
        <a:off x="5196761" y="401292"/>
        <a:ext cx="4774348" cy="40129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target3">
  <dgm:title val=""/>
  <dgm:desc val=""/>
  <dgm:catLst>
    <dgm:cat type="relationship" pri="11000"/>
    <dgm:cat type="list" pri="22000"/>
    <dgm:cat type="convert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clrData>
  <dgm:layoutNode name="Name0">
    <dgm:varLst>
      <dgm:chMax val="7"/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1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l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l" for="ch" forName="rect7" refType="r" refFor="ch" refForName="space"/>
              <dgm:constr type="r" for="ch" forName="rect7" refType="w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l" for="ch" forName="rect7ParTx" refType="r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l" for="ch" forName="rect7ChTx" refType="r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l" for="ch" forName="rect7ParTxNoCh" refType="r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11">
            <dgm:constrLst/>
          </dgm:else>
        </dgm:choose>
      </dgm:if>
      <dgm:else name="Name12">
        <dgm:choose name="Name13">
          <dgm:if name="Name1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1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1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1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1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1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2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r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r" for="ch" forName="rect7" refType="l" refFor="ch" refForName="space"/>
              <dgm:constr type="l" for="ch" forName="rect7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r" for="ch" forName="rect7ParTx" refType="l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r" for="ch" forName="rect7ChTx" refType="l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r" for="ch" forName="rect7ParTxNoCh" refType="l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21">
            <dgm:constrLst/>
          </dgm:else>
        </dgm:choose>
      </dgm:else>
    </dgm:choose>
    <dgm:ruleLst/>
    <dgm:forEach name="Name22" axis="ch" ptType="node" cnt="1">
      <dgm:layoutNode name="circle1" styleLbl="node1">
        <dgm:alg type="sp"/>
        <dgm:choose name="Name23">
          <dgm:if name="Name2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rect1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26" axis="ch" ptType="node" st="2" cnt="1">
      <dgm:layoutNode name="vertSpace2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2" styleLbl="node1">
        <dgm:alg type="sp"/>
        <dgm:choose name="Name27">
          <dgm:if name="Name2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2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0" axis="ch" ptType="node" st="3" cnt="1">
      <dgm:layoutNode name="vertSpace3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3" styleLbl="node1">
        <dgm:alg type="sp"/>
        <dgm:choose name="Name31">
          <dgm:if name="Name32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3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3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4" axis="ch" ptType="node" st="4" cnt="1">
      <dgm:layoutNode name="vertSpace4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4" styleLbl="node1">
        <dgm:alg type="sp"/>
        <dgm:choose name="Name35">
          <dgm:if name="Name36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7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4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8" axis="ch" ptType="node" st="5" cnt="1">
      <dgm:layoutNode name="vertSpace5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5" styleLbl="node1">
        <dgm:alg type="sp"/>
        <dgm:choose name="Name39">
          <dgm:if name="Name40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1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5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2" axis="ch" ptType="node" st="6" cnt="1">
      <dgm:layoutNode name="vertSpace6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6" styleLbl="node1">
        <dgm:alg type="sp"/>
        <dgm:choose name="Name43">
          <dgm:if name="Name4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6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6" axis="ch" ptType="node" st="7" cnt="1">
      <dgm:layoutNode name="vertSpace7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7" styleLbl="node1">
        <dgm:alg type="sp"/>
        <dgm:choose name="Name47">
          <dgm:if name="Name4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7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50" axis="ch" ptType="node" cnt="1">
      <dgm:choose name="Name51">
        <dgm:if name="Name52" axis="root des" ptType="all node" func="maxDepth" op="gte" val="2">
          <dgm:layoutNode name="rect1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1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3">
          <dgm:layoutNode name="rect1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4" axis="ch" ptType="node" st="2" cnt="1">
      <dgm:choose name="Name55">
        <dgm:if name="Name56" axis="root des" ptType="all node" func="maxDepth" op="gte" val="2">
          <dgm:layoutNode name="rect2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2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7">
          <dgm:layoutNode name="rect2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8" axis="ch" ptType="node" st="3" cnt="1">
      <dgm:choose name="Name59">
        <dgm:if name="Name60" axis="root des" ptType="all node" func="maxDepth" op="gte" val="2">
          <dgm:layoutNode name="rect3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3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1">
          <dgm:layoutNode name="rect3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2" axis="ch" ptType="node" st="4" cnt="1">
      <dgm:choose name="Name63">
        <dgm:if name="Name64" axis="root des" ptType="all node" func="maxDepth" op="gte" val="2">
          <dgm:layoutNode name="rect4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4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5">
          <dgm:layoutNode name="rect4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6" axis="ch" ptType="node" st="5" cnt="1">
      <dgm:choose name="Name67">
        <dgm:if name="Name68" axis="root des" ptType="all node" func="maxDepth" op="gte" val="2">
          <dgm:layoutNode name="rect5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5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9">
          <dgm:layoutNode name="rect5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0" axis="ch" ptType="node" st="6" cnt="1">
      <dgm:choose name="Name71">
        <dgm:if name="Name72" axis="root des" ptType="all node" func="maxDepth" op="gte" val="2">
          <dgm:layoutNode name="rect6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6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3">
          <dgm:layoutNode name="rect6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4" axis="ch" ptType="node" st="7" cnt="1">
      <dgm:choose name="Name75">
        <dgm:if name="Name76" axis="root des" ptType="all node" func="maxDepth" op="gte" val="2">
          <dgm:layoutNode name="rect7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7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7">
          <dgm:layoutNode name="rect7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smtClean="0"/>
              <a:pPr/>
              <a:t>10/4/2024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57014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5191454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1938172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6834157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2904010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10/4/2024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0963406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10/4/2024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2025558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5F4E5243-F52A-4D37-9694-EB26C6C31910}" type="datetimeFigureOut">
              <a:rPr lang="en-US" smtClean="0"/>
              <a:t>10/4/2024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320788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3A77B6E1-634A-48DC-9E8B-D894023267EF}" type="datetimeFigureOut">
              <a:rPr lang="en-US" smtClean="0"/>
              <a:t>10/4/2024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15067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D3E9E-A95C-48F2-B4BF-A71542E0BE9A}" type="datetimeFigureOut">
              <a:rPr lang="en-US" smtClean="0"/>
              <a:t>10/4/2024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66011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95497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952B5-7A2F-4CC8-B7CE-9234E21C2837}" type="datetimeFigureOut">
              <a:rPr lang="en-US" smtClean="0"/>
              <a:t>10/4/2024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92165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DA07A-9201-4B4B-BAF2-015AFA30F520}" type="datetimeFigureOut">
              <a:rPr lang="en-US" smtClean="0"/>
              <a:t>10/4/2024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35426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D7E00A-486F-4252-8B1D-E32645521F49}" type="datetimeFigureOut">
              <a:rPr lang="en-US" smtClean="0"/>
              <a:t>10/4/2024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87753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F5F92-E675-4B36-9A60-69A962A68675}" type="datetimeFigureOut">
              <a:rPr lang="en-US" smtClean="0"/>
              <a:t>10/4/2024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82102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E2C9B-5FA2-460D-9BE7-B0812FC2A6FF}" type="datetimeFigureOut">
              <a:rPr lang="en-US" smtClean="0"/>
              <a:t>10/4/2024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94696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10/4/2024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72646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5586B75A-687E-405C-8A0B-8D00578BA2C3}" type="datetimeFigureOut">
              <a:rPr lang="en-US" smtClean="0"/>
              <a:pPr/>
              <a:t>10/4/2024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94944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27" r:id="rId1"/>
    <p:sldLayoutId id="2147484128" r:id="rId2"/>
    <p:sldLayoutId id="2147484129" r:id="rId3"/>
    <p:sldLayoutId id="2147484130" r:id="rId4"/>
    <p:sldLayoutId id="2147484131" r:id="rId5"/>
    <p:sldLayoutId id="2147484132" r:id="rId6"/>
    <p:sldLayoutId id="2147484133" r:id="rId7"/>
    <p:sldLayoutId id="2147484134" r:id="rId8"/>
    <p:sldLayoutId id="2147484135" r:id="rId9"/>
    <p:sldLayoutId id="2147484136" r:id="rId10"/>
    <p:sldLayoutId id="2147484137" r:id="rId11"/>
    <p:sldLayoutId id="2147484138" r:id="rId12"/>
    <p:sldLayoutId id="2147484139" r:id="rId13"/>
    <p:sldLayoutId id="2147484140" r:id="rId14"/>
    <p:sldLayoutId id="2147484141" r:id="rId15"/>
    <p:sldLayoutId id="2147484142" r:id="rId16"/>
    <p:sldLayoutId id="2147484143" r:id="rId17"/>
  </p:sldLayoutIdLst>
  <p:hf sldNum="0" hdr="0" ftr="0" dt="0"/>
  <p:txStyles>
    <p:titleStyle>
      <a:lvl1pPr algn="l" defTabSz="457200" rtl="1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rtl="1" eaLnBrk="1" hangingPunct="1">
        <a:defRPr>
          <a:solidFill>
            <a:schemeClr val="tx2"/>
          </a:solidFill>
        </a:defRPr>
      </a:lvl2pPr>
      <a:lvl3pPr rtl="1" eaLnBrk="1" hangingPunct="1">
        <a:defRPr>
          <a:solidFill>
            <a:schemeClr val="tx2"/>
          </a:solidFill>
        </a:defRPr>
      </a:lvl3pPr>
      <a:lvl4pPr rtl="1" eaLnBrk="1" hangingPunct="1">
        <a:defRPr>
          <a:solidFill>
            <a:schemeClr val="tx2"/>
          </a:solidFill>
        </a:defRPr>
      </a:lvl4pPr>
      <a:lvl5pPr rtl="1" eaLnBrk="1" hangingPunct="1">
        <a:defRPr>
          <a:solidFill>
            <a:schemeClr val="tx2"/>
          </a:solidFill>
        </a:defRPr>
      </a:lvl5pPr>
      <a:lvl6pPr rtl="1" eaLnBrk="1" hangingPunct="1">
        <a:defRPr>
          <a:solidFill>
            <a:schemeClr val="tx2"/>
          </a:solidFill>
        </a:defRPr>
      </a:lvl6pPr>
      <a:lvl7pPr rtl="1" eaLnBrk="1" hangingPunct="1">
        <a:defRPr>
          <a:solidFill>
            <a:schemeClr val="tx2"/>
          </a:solidFill>
        </a:defRPr>
      </a:lvl7pPr>
      <a:lvl8pPr rtl="1" eaLnBrk="1" hangingPunct="1">
        <a:defRPr>
          <a:solidFill>
            <a:schemeClr val="tx2"/>
          </a:solidFill>
        </a:defRPr>
      </a:lvl8pPr>
      <a:lvl9pPr rtl="1" eaLnBrk="1" hangingPunct="1">
        <a:defRPr>
          <a:solidFill>
            <a:schemeClr val="tx2"/>
          </a:solidFill>
        </a:defRPr>
      </a:lvl9pPr>
    </p:titleStyle>
    <p:bodyStyle>
      <a:lvl1pPr marL="342900" indent="-342900" algn="r" defTabSz="457200" rtl="1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r" defTabSz="457200" rtl="1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r" defTabSz="457200" rtl="1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r" defTabSz="457200" rtl="1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r" defTabSz="457200" rtl="1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r" defTabSz="457200" rtl="1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r" defTabSz="457200" rtl="1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r" defTabSz="457200" rtl="1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r" defTabSz="457200" rtl="1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in-k23/Arduino_course/blob/main/CH341SER.EXE" TargetMode="External"/><Relationship Id="rId2" Type="http://schemas.openxmlformats.org/officeDocument/2006/relationships/hyperlink" Target="https://www.arduino.cc/en/software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gi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9.jp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2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5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8.jp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gif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hyperlink" Target="https://www.arduino.cc/reference/en/libraries/liquidcrystal/" TargetMode="External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hyperlink" Target="https://www.arduino.cc/reference/en/libraries/sevseg/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5.svg"/><Relationship Id="rId5" Type="http://schemas.openxmlformats.org/officeDocument/2006/relationships/image" Target="../media/image54.png"/><Relationship Id="rId4" Type="http://schemas.openxmlformats.org/officeDocument/2006/relationships/image" Target="../media/image53.sv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sv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2.sv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sv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g"/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14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35108" y="2345495"/>
            <a:ext cx="8825658" cy="1287888"/>
          </a:xfrm>
        </p:spPr>
        <p:txBody>
          <a:bodyPr>
            <a:normAutofit fontScale="90000"/>
          </a:bodyPr>
          <a:lstStyle/>
          <a:p>
            <a:pPr algn="ctr"/>
            <a:r>
              <a:rPr lang="en-US" sz="8000" cap="none" dirty="0">
                <a:latin typeface="Tralfamadore" panose="02000505020000020004" pitchFamily="2" charset="0"/>
              </a:rPr>
              <a:t>Arduino Course </a:t>
            </a:r>
            <a:endParaRPr lang="ar-EG" sz="8000" cap="none" dirty="0">
              <a:latin typeface="Tralfamadore" panose="02000505020000020004" pitchFamily="2" charset="0"/>
            </a:endParaRPr>
          </a:p>
        </p:txBody>
      </p:sp>
      <p:sp>
        <p:nvSpPr>
          <p:cNvPr id="5" name="Subtitle 1">
            <a:extLst>
              <a:ext uri="{FF2B5EF4-FFF2-40B4-BE49-F238E27FC236}">
                <a16:creationId xmlns:a16="http://schemas.microsoft.com/office/drawing/2014/main" id="{F891A18D-C725-3164-D071-865169A13A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72472" y="3874855"/>
            <a:ext cx="8825658" cy="861420"/>
          </a:xfrm>
        </p:spPr>
        <p:txBody>
          <a:bodyPr>
            <a:normAutofit/>
          </a:bodyPr>
          <a:lstStyle/>
          <a:p>
            <a:pPr algn="ctr"/>
            <a:r>
              <a:rPr lang="en-US" sz="3200" dirty="0" err="1">
                <a:latin typeface="Times New Roman" panose="02020603050405020304" pitchFamily="18" charset="0"/>
                <a:ea typeface="JetBrains Mono" panose="02000009000000000000" pitchFamily="49" charset="0"/>
                <a:cs typeface="Times New Roman" panose="02020603050405020304" pitchFamily="18" charset="0"/>
              </a:rPr>
              <a:t>WeIXIaN</a:t>
            </a:r>
            <a:r>
              <a:rPr lang="en-US" sz="3200" dirty="0">
                <a:latin typeface="Times New Roman" panose="02020603050405020304" pitchFamily="18" charset="0"/>
                <a:ea typeface="JetBrains Mono" panose="02000009000000000000" pitchFamily="49" charset="0"/>
                <a:cs typeface="Times New Roman" panose="02020603050405020304" pitchFamily="18" charset="0"/>
              </a:rPr>
              <a:t> College</a:t>
            </a:r>
          </a:p>
          <a:p>
            <a:pPr algn="ctr"/>
            <a:endParaRPr lang="ar-EG" sz="3200" dirty="0">
              <a:latin typeface="Times New Roman" panose="02020603050405020304" pitchFamily="18" charset="0"/>
              <a:ea typeface="JetBrains Mono" panose="02000009000000000000" pitchFamily="49" charset="0"/>
              <a:cs typeface="Times New Roman" panose="02020603050405020304" pitchFamily="18" charset="0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CD0BC27-0608-D4B8-2117-ADFA7AC6A303}"/>
              </a:ext>
            </a:extLst>
          </p:cNvPr>
          <p:cNvSpPr txBox="1">
            <a:spLocks/>
          </p:cNvSpPr>
          <p:nvPr/>
        </p:nvSpPr>
        <p:spPr>
          <a:xfrm>
            <a:off x="5708400" y="4531892"/>
            <a:ext cx="1719616" cy="445855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r" defTabSz="457200" rtl="1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r" defTabSz="457200" rtl="1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457200" rtl="1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457200" rtl="1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457200" rtl="1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457200" rtl="1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457200" rtl="1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457200" rtl="1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457200" rtl="1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>
              <a:buNone/>
            </a:pPr>
            <a:r>
              <a:rPr lang="en-US" dirty="0">
                <a:solidFill>
                  <a:schemeClr val="bg1"/>
                </a:solidFill>
              </a:rPr>
              <a:t>Kun Lin</a:t>
            </a:r>
          </a:p>
        </p:txBody>
      </p:sp>
    </p:spTree>
    <p:extLst>
      <p:ext uri="{BB962C8B-B14F-4D97-AF65-F5344CB8AC3E}">
        <p14:creationId xmlns:p14="http://schemas.microsoft.com/office/powerpoint/2010/main" val="41170000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sz="8800" dirty="0">
                <a:latin typeface="Tralfamadore" panose="02000505020000020004" pitchFamily="2" charset="0"/>
              </a:rPr>
              <a:t>Part</a:t>
            </a:r>
            <a:r>
              <a:rPr lang="en-US" sz="8800" dirty="0">
                <a:latin typeface="Agency FB" panose="020B0503020202020204" pitchFamily="34" charset="0"/>
              </a:rPr>
              <a:t> 2 </a:t>
            </a:r>
            <a:endParaRPr lang="ar-EG" sz="8800" dirty="0">
              <a:latin typeface="Agency FB" panose="020B0503020202020204" pitchFamily="34" charset="0"/>
            </a:endParaRP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904F7285-3D6E-49F7-9746-E66FD0C49B8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55000" lnSpcReduction="20000"/>
          </a:bodyPr>
          <a:lstStyle/>
          <a:p>
            <a:pPr algn="ctr"/>
            <a:r>
              <a:rPr lang="en-US" altLang="zh-CN" sz="4400" dirty="0"/>
              <a:t>About Arduino </a:t>
            </a:r>
          </a:p>
          <a:p>
            <a:pPr algn="ctr"/>
            <a:r>
              <a:rPr lang="en-US" altLang="zh-CN" sz="4400" dirty="0"/>
              <a:t>Environment</a:t>
            </a:r>
            <a:endParaRPr lang="ar-EG" sz="4400" dirty="0"/>
          </a:p>
        </p:txBody>
      </p:sp>
    </p:spTree>
    <p:extLst>
      <p:ext uri="{BB962C8B-B14F-4D97-AF65-F5344CB8AC3E}">
        <p14:creationId xmlns:p14="http://schemas.microsoft.com/office/powerpoint/2010/main" val="31905577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48139" y="502012"/>
            <a:ext cx="10131425" cy="1456267"/>
          </a:xfrm>
        </p:spPr>
        <p:txBody>
          <a:bodyPr>
            <a:noAutofit/>
          </a:bodyPr>
          <a:lstStyle/>
          <a:p>
            <a:pPr algn="ctr"/>
            <a:r>
              <a:rPr lang="en-US" dirty="0">
                <a:latin typeface="Tralfamadore" panose="02000505020000020004" pitchFamily="2" charset="0"/>
              </a:rPr>
              <a:t>Arduino Environment</a:t>
            </a:r>
            <a:endParaRPr lang="ar-EG" dirty="0">
              <a:latin typeface="Tralfamadore" panose="02000505020000020004" pitchFamily="2" charset="0"/>
            </a:endParaRPr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2614433593"/>
              </p:ext>
            </p:extLst>
          </p:nvPr>
        </p:nvGraphicFramePr>
        <p:xfrm>
          <a:off x="1008454" y="2291154"/>
          <a:ext cx="9971110" cy="40648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328764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965B9-8B12-4C99-AAFA-C8748350E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Arduino Board(UNO R3) </a:t>
            </a:r>
            <a:endParaRPr lang="ar-EG" dirty="0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890CCE5D-EA40-44FF-B84C-CE20AFEB62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26899" y="2603500"/>
            <a:ext cx="6082514" cy="3416300"/>
          </a:xfrm>
        </p:spPr>
      </p:pic>
    </p:spTree>
    <p:extLst>
      <p:ext uri="{BB962C8B-B14F-4D97-AF65-F5344CB8AC3E}">
        <p14:creationId xmlns:p14="http://schemas.microsoft.com/office/powerpoint/2010/main" val="32573012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8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>
                <a:latin typeface="Tralfamadore" panose="02000505020000020004" pitchFamily="2" charset="0"/>
              </a:rPr>
              <a:t> Microcontroller </a:t>
            </a:r>
            <a:endParaRPr lang="ar-EG" dirty="0">
              <a:latin typeface="Tralfamadore" panose="02000505020000020004" pitchFamily="2" charset="0"/>
            </a:endParaRPr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1866356730"/>
              </p:ext>
            </p:extLst>
          </p:nvPr>
        </p:nvGraphicFramePr>
        <p:xfrm>
          <a:off x="345356" y="2971800"/>
          <a:ext cx="9971110" cy="8448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303093" y="4154920"/>
            <a:ext cx="10465134" cy="230832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/>
              <a:t>Operating voltage → 5V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/>
              <a:t>Input Voltage →7-12V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/>
              <a:t>Digital I/O pins → 14 pins → 0:13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/>
              <a:t>Analog input pins → 6 pins → A0:A5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/>
              <a:t>Flash Memory → 32KB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2400" dirty="0"/>
              <a:t>Clock speed → 16MHz </a:t>
            </a:r>
            <a:endParaRPr lang="ar-EG" sz="24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141AA62-D9B8-0697-61E2-DD70FD496FC8}"/>
              </a:ext>
            </a:extLst>
          </p:cNvPr>
          <p:cNvSpPr txBox="1"/>
          <p:nvPr/>
        </p:nvSpPr>
        <p:spPr>
          <a:xfrm>
            <a:off x="4426225" y="3902765"/>
            <a:ext cx="6235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In this course we use </a:t>
            </a:r>
            <a:r>
              <a:rPr lang="en-US" altLang="zh-CN" b="1" dirty="0">
                <a:solidFill>
                  <a:srgbClr val="7030A0"/>
                </a:solidFill>
              </a:rPr>
              <a:t>CH340</a:t>
            </a:r>
            <a:r>
              <a:rPr lang="en-US" altLang="zh-CN" dirty="0"/>
              <a:t> to replace ATmega16U2 </a:t>
            </a:r>
            <a:endParaRPr lang="zh-CN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D563549D-EE86-B77A-7752-EDFE1005A82D}"/>
              </a:ext>
            </a:extLst>
          </p:cNvPr>
          <p:cNvSpPr/>
          <p:nvPr/>
        </p:nvSpPr>
        <p:spPr>
          <a:xfrm>
            <a:off x="4418765" y="3902765"/>
            <a:ext cx="5897702" cy="364435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43221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dirty="0"/>
              <a:t>Arduino Pins </a:t>
            </a:r>
            <a:endParaRPr lang="ar-EG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pPr algn="l" rtl="0"/>
            <a:r>
              <a:rPr lang="en-US" sz="2000" dirty="0"/>
              <a:t>Pins are wires connected to the micro controller </a:t>
            </a:r>
          </a:p>
          <a:p>
            <a:pPr algn="l" rtl="0"/>
            <a:r>
              <a:rPr lang="en-US" sz="2000" dirty="0"/>
              <a:t>Pins are the interface of micro controller </a:t>
            </a:r>
          </a:p>
          <a:p>
            <a:pPr algn="l" rtl="0"/>
            <a:r>
              <a:rPr lang="en-US" sz="2000" dirty="0"/>
              <a:t>Pins voltages are controlled by a sketch </a:t>
            </a:r>
          </a:p>
          <a:p>
            <a:pPr algn="l" rtl="0"/>
            <a:r>
              <a:rPr lang="en-US" sz="2000" dirty="0"/>
              <a:t>Pins voltages can be read by a sketch </a:t>
            </a:r>
          </a:p>
          <a:p>
            <a:pPr marL="0" indent="0" algn="l" rtl="0">
              <a:buNone/>
            </a:pPr>
            <a:r>
              <a:rPr lang="en-US" sz="2000" dirty="0"/>
              <a:t>  </a:t>
            </a:r>
            <a:endParaRPr lang="ar-EG" sz="20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019317-AA2B-4896-81FE-2F1EA350D1C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pPr algn="l" rtl="0"/>
            <a:r>
              <a:rPr lang="en-US" sz="2000" b="1" dirty="0"/>
              <a:t>Output pins 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US" sz="2000" dirty="0"/>
              <a:t>Voltages is determined by sketch 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US" sz="2000" dirty="0"/>
              <a:t>Other components can be controlled through outputs </a:t>
            </a:r>
          </a:p>
          <a:p>
            <a:pPr algn="l" rtl="0"/>
            <a:r>
              <a:rPr lang="en-US" sz="2000" b="1" dirty="0"/>
              <a:t>Input pins 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US" sz="2000" dirty="0"/>
              <a:t>Input pins are controlled by other component 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US" sz="2000" dirty="0"/>
              <a:t>Arduino read the voltage on the pin allow it to respond to events </a:t>
            </a:r>
          </a:p>
          <a:p>
            <a:pPr algn="l" rtl="0"/>
            <a:endParaRPr lang="ar-EG" sz="2000" dirty="0"/>
          </a:p>
        </p:txBody>
      </p:sp>
      <p:sp>
        <p:nvSpPr>
          <p:cNvPr id="3" name="Rectangle 2"/>
          <p:cNvSpPr/>
          <p:nvPr/>
        </p:nvSpPr>
        <p:spPr>
          <a:xfrm>
            <a:off x="789371" y="2367790"/>
            <a:ext cx="290464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dirty="0">
                <a:ln w="0"/>
                <a:latin typeface="Agency FB" panose="020B0503020202020204" pitchFamily="34" charset="0"/>
              </a:rPr>
              <a:t> </a:t>
            </a:r>
            <a:endParaRPr lang="en-US" sz="4000" b="1" cap="none" spc="0" dirty="0">
              <a:ln w="0"/>
              <a:solidFill>
                <a:schemeClr val="tx1"/>
              </a:solidFill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73268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2E0340BA-D686-47AD-969A-821F7A77F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dirty="0"/>
              <a:t>Analog Vs Digital</a:t>
            </a:r>
            <a:endParaRPr lang="ar-EG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EBED8EE-CE39-400D-B05C-2B173B829E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en-US" dirty="0"/>
              <a:t>Digital </a:t>
            </a:r>
            <a:endParaRPr lang="ar-EG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75063D9-6CCC-4457-BC40-CC28CDAF9C1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algn="l" rtl="0"/>
            <a:r>
              <a:rPr lang="en-US" dirty="0"/>
              <a:t>Can be only Two Value 0volt or 5Volt </a:t>
            </a:r>
          </a:p>
          <a:p>
            <a:pPr algn="l" rtl="0"/>
            <a:r>
              <a:rPr lang="en-US" dirty="0"/>
              <a:t>Arduino Has 14 Digital Input / Output Pins </a:t>
            </a:r>
          </a:p>
          <a:p>
            <a:pPr algn="l" rtl="0"/>
            <a:endParaRPr lang="ar-EG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61EE25-18E8-46CE-BE1D-E3CE2D44C9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l" rtl="0"/>
            <a:r>
              <a:rPr lang="en-US" dirty="0"/>
              <a:t>Analog</a:t>
            </a:r>
            <a:endParaRPr lang="ar-EG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ECC6859-02B6-473F-A9BB-B5D355AC668C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algn="l" rtl="0"/>
            <a:r>
              <a:rPr lang="en-US" dirty="0"/>
              <a:t>Can be any Value from 0Volt to 5Volt </a:t>
            </a:r>
          </a:p>
          <a:p>
            <a:pPr algn="l" rtl="0"/>
            <a:r>
              <a:rPr lang="en-US" dirty="0"/>
              <a:t>Arduino Has 6 Analog Input Pins </a:t>
            </a:r>
            <a:endParaRPr lang="ar-EG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4C214E5-18B2-4E97-90EF-24135C2FD1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7719" y="4433702"/>
            <a:ext cx="3545581" cy="12600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1E1CB13-3C66-424D-9BDE-70CC39F2C2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8712" y="4433702"/>
            <a:ext cx="4064516" cy="12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6426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C8A0E687-3FD5-48A1-ADCE-3D5D7F4606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dirty="0"/>
              <a:t>Power</a:t>
            </a:r>
            <a:endParaRPr lang="ar-EG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half"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pPr algn="l" rtl="0"/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en-US" sz="2000" dirty="0"/>
                  <a:t> to connect </a:t>
                </a:r>
                <a:r>
                  <a:rPr lang="en-US" sz="2000" dirty="0">
                    <a:solidFill>
                      <a:srgbClr val="7030A0"/>
                    </a:solidFill>
                  </a:rPr>
                  <a:t>external</a:t>
                </a:r>
                <a:r>
                  <a:rPr lang="en-US" sz="2000" dirty="0"/>
                  <a:t> voltage source </a:t>
                </a:r>
              </a:p>
              <a:p>
                <a:pPr algn="l" rtl="0"/>
                <a:r>
                  <a:rPr lang="en-US" sz="2000" dirty="0"/>
                  <a:t>GND the </a:t>
                </a:r>
                <a:r>
                  <a:rPr lang="en-US" sz="2000" dirty="0">
                    <a:solidFill>
                      <a:srgbClr val="7030A0"/>
                    </a:solidFill>
                  </a:rPr>
                  <a:t>Ground(0V)</a:t>
                </a:r>
                <a:r>
                  <a:rPr lang="en-US" sz="2000" dirty="0"/>
                  <a:t> of Arduino </a:t>
                </a:r>
              </a:p>
              <a:p>
                <a:pPr algn="l" rtl="0"/>
                <a:r>
                  <a:rPr lang="en-US" sz="2000" dirty="0"/>
                  <a:t>5V Arduino supply you by 5V </a:t>
                </a:r>
              </a:p>
              <a:p>
                <a:pPr algn="l" rtl="0"/>
                <a:r>
                  <a:rPr lang="en-US" sz="2000" dirty="0"/>
                  <a:t>3.3V Arduino supply you by 3.3V</a:t>
                </a:r>
              </a:p>
              <a:p>
                <a:pPr marL="285750" indent="-285750" algn="l" rtl="0">
                  <a:buFont typeface="Wingdings" panose="05000000000000000000" pitchFamily="2" charset="2"/>
                  <a:buChar char="v"/>
                </a:pPr>
                <a:r>
                  <a:rPr lang="en-US" sz="2000" dirty="0"/>
                  <a:t>USB connector “to connect Arduino </a:t>
                </a:r>
                <a:r>
                  <a:rPr lang="en-US" sz="2000" dirty="0">
                    <a:solidFill>
                      <a:srgbClr val="7030A0"/>
                    </a:solidFill>
                  </a:rPr>
                  <a:t>with laptop</a:t>
                </a:r>
                <a:r>
                  <a:rPr lang="en-US" sz="2000" dirty="0"/>
                  <a:t>”</a:t>
                </a:r>
              </a:p>
              <a:p>
                <a:pPr marL="285750" indent="-285750" algn="l" rtl="0">
                  <a:buFont typeface="Wingdings" panose="05000000000000000000" pitchFamily="2" charset="2"/>
                  <a:buChar char="v"/>
                </a:pPr>
                <a:r>
                  <a:rPr lang="en-US" sz="2000" dirty="0"/>
                  <a:t>Power jack “to connect </a:t>
                </a:r>
                <a:r>
                  <a:rPr lang="en-US" sz="2000" dirty="0">
                    <a:solidFill>
                      <a:srgbClr val="7030A0"/>
                    </a:solidFill>
                  </a:rPr>
                  <a:t>external </a:t>
                </a:r>
                <a:r>
                  <a:rPr lang="en-US" sz="2000" dirty="0"/>
                  <a:t>power source with Arduino</a:t>
                </a:r>
              </a:p>
              <a:p>
                <a:pPr marL="285750" indent="-285750" algn="l" rtl="0">
                  <a:buFont typeface="Wingdings" panose="05000000000000000000" pitchFamily="2" charset="2"/>
                  <a:buChar char="v"/>
                </a:pPr>
                <a:r>
                  <a:rPr lang="en-US" sz="2000" dirty="0"/>
                  <a:t>Rest button “to </a:t>
                </a:r>
                <a:r>
                  <a:rPr lang="en-US" sz="2000" dirty="0">
                    <a:solidFill>
                      <a:srgbClr val="7030A0"/>
                    </a:solidFill>
                  </a:rPr>
                  <a:t>restart</a:t>
                </a:r>
                <a:r>
                  <a:rPr lang="en-US" sz="2000" dirty="0"/>
                  <a:t> the program”  </a:t>
                </a:r>
                <a:endParaRPr lang="ar-EG" sz="2000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505" t="-2674" r="-101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C656944-900C-437C-AFA8-C1A8616F371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119426" y="2603500"/>
            <a:ext cx="4127450" cy="3180889"/>
          </a:xfrm>
        </p:spPr>
      </p:pic>
    </p:spTree>
    <p:extLst>
      <p:ext uri="{BB962C8B-B14F-4D97-AF65-F5344CB8AC3E}">
        <p14:creationId xmlns:p14="http://schemas.microsoft.com/office/powerpoint/2010/main" val="14506417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Software</a:t>
            </a:r>
            <a:endParaRPr lang="ar-EG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F8CDC8C-BABE-4DC3-AF98-E43A7BDAE7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en-US" b="1" dirty="0">
                <a:solidFill>
                  <a:schemeClr val="tx1"/>
                </a:solidFill>
              </a:rPr>
              <a:t>Firmware</a:t>
            </a:r>
            <a:endParaRPr lang="ar-EG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>
            <a:noAutofit/>
          </a:bodyPr>
          <a:lstStyle/>
          <a:p>
            <a:pPr lvl="0" algn="l" rtl="0"/>
            <a:r>
              <a:rPr lang="en-US" sz="2000" dirty="0"/>
              <a:t>Low level code support the main function </a:t>
            </a:r>
            <a:endParaRPr lang="ar-EG" sz="2000" dirty="0"/>
          </a:p>
          <a:p>
            <a:pPr lvl="0" algn="l" rtl="0"/>
            <a:r>
              <a:rPr lang="en-US" sz="2000" dirty="0"/>
              <a:t>USB interface, power modes , reset </a:t>
            </a:r>
            <a:endParaRPr lang="ar-EG" sz="2000" dirty="0"/>
          </a:p>
          <a:p>
            <a:pPr lvl="0" algn="l" rtl="0"/>
            <a:r>
              <a:rPr lang="en-US" sz="2000" dirty="0"/>
              <a:t>Come with Arduino </a:t>
            </a:r>
            <a:endParaRPr lang="ar-EG" sz="2000" dirty="0"/>
          </a:p>
          <a:p>
            <a:pPr marL="0" indent="0" algn="l" rtl="0">
              <a:buNone/>
            </a:pPr>
            <a:endParaRPr lang="ar-EG" sz="200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FBB3ACA-B810-4352-B6DA-C8AEE29818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l" rtl="0"/>
            <a:r>
              <a:rPr lang="en-US" b="1" dirty="0">
                <a:solidFill>
                  <a:schemeClr val="tx1"/>
                </a:solidFill>
              </a:rPr>
              <a:t>Application code </a:t>
            </a:r>
            <a:endParaRPr lang="ar-EG" b="1" dirty="0">
              <a:solidFill>
                <a:schemeClr val="tx1"/>
              </a:solidFill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A31091C-7B96-4768-A599-BED60F2D5F50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algn="l" rtl="0"/>
            <a:r>
              <a:rPr lang="en-US" sz="2000" dirty="0"/>
              <a:t>We write this code </a:t>
            </a:r>
            <a:endParaRPr lang="ar-EG" sz="2000" dirty="0"/>
          </a:p>
          <a:p>
            <a:pPr algn="l" rtl="0"/>
            <a:endParaRPr lang="ar-EG" dirty="0"/>
          </a:p>
        </p:txBody>
      </p:sp>
    </p:spTree>
    <p:extLst>
      <p:ext uri="{BB962C8B-B14F-4D97-AF65-F5344CB8AC3E}">
        <p14:creationId xmlns:p14="http://schemas.microsoft.com/office/powerpoint/2010/main" val="20544800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F2403C5B-BBBB-44FF-8704-515E42C3D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Setup the Arduino IDE</a:t>
            </a:r>
            <a:endParaRPr lang="ar-E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9336" y="2462254"/>
            <a:ext cx="9784080" cy="3540981"/>
          </a:xfrm>
        </p:spPr>
        <p:txBody>
          <a:bodyPr>
            <a:normAutofit/>
          </a:bodyPr>
          <a:lstStyle/>
          <a:p>
            <a:pPr algn="l" rtl="0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z="2400" dirty="0"/>
              <a:t>Install Arduino app on your PC (</a:t>
            </a:r>
            <a:r>
              <a:rPr lang="en-US" sz="2400" dirty="0">
                <a:solidFill>
                  <a:schemeClr val="accent5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Arduino</a:t>
            </a:r>
            <a:r>
              <a:rPr lang="en-US" sz="2400" dirty="0"/>
              <a:t>)</a:t>
            </a:r>
          </a:p>
          <a:p>
            <a:pPr algn="l" rtl="0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z="2400" dirty="0"/>
              <a:t>Connect the Board to your PC using USB cable </a:t>
            </a:r>
          </a:p>
          <a:p>
            <a:pPr algn="l" rtl="0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z="2400" dirty="0"/>
              <a:t>Install USB and other drivers (</a:t>
            </a:r>
            <a:r>
              <a:rPr lang="en-US" sz="2400" dirty="0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CH340</a:t>
            </a:r>
            <a:r>
              <a:rPr lang="en-US" sz="2400" dirty="0"/>
              <a:t>)</a:t>
            </a:r>
          </a:p>
          <a:p>
            <a:pPr algn="l" rtl="0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z="2400" dirty="0"/>
              <a:t>Launch the Arduino app </a:t>
            </a:r>
          </a:p>
          <a:p>
            <a:pPr algn="l" rtl="0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z="2400" dirty="0"/>
              <a:t>Select your Arduino board “Tools &gt;&gt;board&gt;&gt; </a:t>
            </a:r>
            <a:r>
              <a:rPr lang="en-US" sz="2400" dirty="0">
                <a:solidFill>
                  <a:srgbClr val="0070C0"/>
                </a:solidFill>
              </a:rPr>
              <a:t>Arduino UNO </a:t>
            </a:r>
          </a:p>
          <a:p>
            <a:pPr algn="l" rtl="0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z="2400" dirty="0"/>
              <a:t>Select serial port “Tools &gt;&gt;port&gt;&gt;</a:t>
            </a:r>
            <a:r>
              <a:rPr lang="en-US" sz="2400" dirty="0">
                <a:solidFill>
                  <a:srgbClr val="0070C0"/>
                </a:solidFill>
              </a:rPr>
              <a:t>COM X</a:t>
            </a:r>
            <a:r>
              <a:rPr lang="en-US" sz="2400" dirty="0"/>
              <a:t>” </a:t>
            </a:r>
          </a:p>
          <a:p>
            <a:pPr algn="l" rtl="0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z="2400" dirty="0"/>
              <a:t>Write your code </a:t>
            </a:r>
          </a:p>
        </p:txBody>
      </p:sp>
    </p:spTree>
    <p:extLst>
      <p:ext uri="{BB962C8B-B14F-4D97-AF65-F5344CB8AC3E}">
        <p14:creationId xmlns:p14="http://schemas.microsoft.com/office/powerpoint/2010/main" val="31839015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Arduino IDE</a:t>
            </a:r>
            <a:endParaRPr lang="ar-EG" dirty="0"/>
          </a:p>
        </p:txBody>
      </p:sp>
      <p:pic>
        <p:nvPicPr>
          <p:cNvPr id="3" name="图形 2">
            <a:extLst>
              <a:ext uri="{FF2B5EF4-FFF2-40B4-BE49-F238E27FC236}">
                <a16:creationId xmlns:a16="http://schemas.microsoft.com/office/drawing/2014/main" id="{3C33F3DD-71C9-7156-686F-5A8886A0A3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61309" y="2526562"/>
            <a:ext cx="7404265" cy="3998479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89013C9-5066-0C4F-D998-64DD3ACE2F17}"/>
              </a:ext>
            </a:extLst>
          </p:cNvPr>
          <p:cNvSpPr txBox="1"/>
          <p:nvPr/>
        </p:nvSpPr>
        <p:spPr>
          <a:xfrm>
            <a:off x="314697" y="2844140"/>
            <a:ext cx="1787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Verify/Upload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C4C1F72-8509-0B4F-A9F4-D0CB60768811}"/>
              </a:ext>
            </a:extLst>
          </p:cNvPr>
          <p:cNvSpPr txBox="1"/>
          <p:nvPr/>
        </p:nvSpPr>
        <p:spPr>
          <a:xfrm>
            <a:off x="2560122" y="2157230"/>
            <a:ext cx="1109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Debug</a:t>
            </a:r>
            <a:endParaRPr lang="zh-CN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39DE1596-71D3-79B0-93B6-D13E7BB0EC27}"/>
              </a:ext>
            </a:extLst>
          </p:cNvPr>
          <p:cNvSpPr/>
          <p:nvPr/>
        </p:nvSpPr>
        <p:spPr>
          <a:xfrm>
            <a:off x="314697" y="2844141"/>
            <a:ext cx="1668482" cy="369332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BDFD9083-49B4-0A49-D9E9-EF0C9FCA2AB6}"/>
              </a:ext>
            </a:extLst>
          </p:cNvPr>
          <p:cNvSpPr/>
          <p:nvPr/>
        </p:nvSpPr>
        <p:spPr>
          <a:xfrm>
            <a:off x="2560121" y="2214748"/>
            <a:ext cx="931223" cy="267195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9916C4C1-55E3-EA8D-CD8A-921BC0B4D222}"/>
              </a:ext>
            </a:extLst>
          </p:cNvPr>
          <p:cNvCxnSpPr/>
          <p:nvPr/>
        </p:nvCxnSpPr>
        <p:spPr>
          <a:xfrm flipH="1">
            <a:off x="1983179" y="3010395"/>
            <a:ext cx="2375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D151C14B-5B5F-E863-4DED-8EF89B9BD3AA}"/>
              </a:ext>
            </a:extLst>
          </p:cNvPr>
          <p:cNvCxnSpPr/>
          <p:nvPr/>
        </p:nvCxnSpPr>
        <p:spPr>
          <a:xfrm flipV="1">
            <a:off x="3016332" y="2526562"/>
            <a:ext cx="0" cy="4363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>
            <a:extLst>
              <a:ext uri="{FF2B5EF4-FFF2-40B4-BE49-F238E27FC236}">
                <a16:creationId xmlns:a16="http://schemas.microsoft.com/office/drawing/2014/main" id="{F8E95A50-CDC0-6AEF-3EE0-54A3C0DDD8F9}"/>
              </a:ext>
            </a:extLst>
          </p:cNvPr>
          <p:cNvSpPr/>
          <p:nvPr/>
        </p:nvSpPr>
        <p:spPr>
          <a:xfrm>
            <a:off x="2220686" y="2844140"/>
            <a:ext cx="670954" cy="369332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2EE15147-5939-EF4B-D83C-FDB8DE58878B}"/>
              </a:ext>
            </a:extLst>
          </p:cNvPr>
          <p:cNvSpPr txBox="1"/>
          <p:nvPr/>
        </p:nvSpPr>
        <p:spPr>
          <a:xfrm>
            <a:off x="364435" y="3244334"/>
            <a:ext cx="2007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Sketchbook</a:t>
            </a:r>
            <a:endParaRPr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5B2110CD-CFBA-7DB5-F203-1C2A342AEC7F}"/>
              </a:ext>
            </a:extLst>
          </p:cNvPr>
          <p:cNvSpPr txBox="1"/>
          <p:nvPr/>
        </p:nvSpPr>
        <p:spPr>
          <a:xfrm>
            <a:off x="198908" y="3653666"/>
            <a:ext cx="2351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Board Manager</a:t>
            </a:r>
            <a:endParaRPr lang="zh-CN" alt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6C267AF9-A941-B205-47D1-1155CF2F64B6}"/>
              </a:ext>
            </a:extLst>
          </p:cNvPr>
          <p:cNvSpPr txBox="1"/>
          <p:nvPr/>
        </p:nvSpPr>
        <p:spPr>
          <a:xfrm>
            <a:off x="169223" y="4156469"/>
            <a:ext cx="2202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Library Manager</a:t>
            </a:r>
            <a:endParaRPr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5662C323-CCA6-4047-66EB-1FFE701C5EAC}"/>
              </a:ext>
            </a:extLst>
          </p:cNvPr>
          <p:cNvSpPr txBox="1"/>
          <p:nvPr/>
        </p:nvSpPr>
        <p:spPr>
          <a:xfrm>
            <a:off x="665016" y="4638719"/>
            <a:ext cx="967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Debug</a:t>
            </a:r>
            <a:endParaRPr lang="zh-CN" altLang="en-US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E3169BD5-C410-077D-9428-C08A4662F298}"/>
              </a:ext>
            </a:extLst>
          </p:cNvPr>
          <p:cNvSpPr txBox="1"/>
          <p:nvPr/>
        </p:nvSpPr>
        <p:spPr>
          <a:xfrm>
            <a:off x="590797" y="5087587"/>
            <a:ext cx="967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Search</a:t>
            </a:r>
            <a:endParaRPr lang="zh-CN" altLang="en-US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FD319B96-D66B-D6FA-9F1B-DB66D70204E4}"/>
              </a:ext>
            </a:extLst>
          </p:cNvPr>
          <p:cNvSpPr/>
          <p:nvPr/>
        </p:nvSpPr>
        <p:spPr>
          <a:xfrm>
            <a:off x="364436" y="3293008"/>
            <a:ext cx="1497494" cy="320658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9E585892-A684-C799-E9BA-2AE9388EF529}"/>
              </a:ext>
            </a:extLst>
          </p:cNvPr>
          <p:cNvSpPr/>
          <p:nvPr/>
        </p:nvSpPr>
        <p:spPr>
          <a:xfrm>
            <a:off x="225631" y="3653666"/>
            <a:ext cx="1834737" cy="369332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D3183C04-10FE-81A7-8192-B068C181B8C3}"/>
              </a:ext>
            </a:extLst>
          </p:cNvPr>
          <p:cNvSpPr/>
          <p:nvPr/>
        </p:nvSpPr>
        <p:spPr>
          <a:xfrm>
            <a:off x="192971" y="4175452"/>
            <a:ext cx="1908962" cy="350350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CFE5305D-0173-4063-EB3D-263204A64D0D}"/>
              </a:ext>
            </a:extLst>
          </p:cNvPr>
          <p:cNvSpPr/>
          <p:nvPr/>
        </p:nvSpPr>
        <p:spPr>
          <a:xfrm>
            <a:off x="665016" y="4638718"/>
            <a:ext cx="967840" cy="369332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936E36BF-AE33-823C-6243-73E2C7C6E66B}"/>
              </a:ext>
            </a:extLst>
          </p:cNvPr>
          <p:cNvSpPr/>
          <p:nvPr/>
        </p:nvSpPr>
        <p:spPr>
          <a:xfrm>
            <a:off x="590797" y="5063054"/>
            <a:ext cx="967839" cy="369332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21527F6C-E395-BFA4-3C37-47AA39DD903D}"/>
              </a:ext>
            </a:extLst>
          </p:cNvPr>
          <p:cNvSpPr txBox="1"/>
          <p:nvPr/>
        </p:nvSpPr>
        <p:spPr>
          <a:xfrm>
            <a:off x="9574481" y="2825729"/>
            <a:ext cx="2525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Serial Plotter/Monitor</a:t>
            </a:r>
            <a:endParaRPr lang="zh-CN" altLang="en-US" dirty="0"/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49A7A3FC-3480-3189-FC2A-EB23FD3E21E7}"/>
              </a:ext>
            </a:extLst>
          </p:cNvPr>
          <p:cNvSpPr/>
          <p:nvPr/>
        </p:nvSpPr>
        <p:spPr>
          <a:xfrm>
            <a:off x="9624949" y="2825728"/>
            <a:ext cx="2386941" cy="321831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6383EC5A-D301-4979-A91B-8C8C3682FB85}"/>
              </a:ext>
            </a:extLst>
          </p:cNvPr>
          <p:cNvSpPr/>
          <p:nvPr/>
        </p:nvSpPr>
        <p:spPr>
          <a:xfrm>
            <a:off x="8983684" y="2844140"/>
            <a:ext cx="502722" cy="350920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16374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sz="8800" dirty="0">
                <a:latin typeface="Tralfamadore" panose="02000505020000020004" pitchFamily="2" charset="0"/>
              </a:rPr>
              <a:t>Part</a:t>
            </a:r>
            <a:r>
              <a:rPr lang="en-US" sz="8800" dirty="0">
                <a:latin typeface="Agency FB" panose="020B0503020202020204" pitchFamily="34" charset="0"/>
              </a:rPr>
              <a:t> 1 </a:t>
            </a:r>
            <a:endParaRPr lang="ar-EG" sz="8800" dirty="0">
              <a:latin typeface="Agency FB" panose="020B0503020202020204" pitchFamily="34" charset="0"/>
            </a:endParaRP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904F7285-3D6E-49F7-9746-E66FD0C49B8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7500" lnSpcReduction="20000"/>
          </a:bodyPr>
          <a:lstStyle/>
          <a:p>
            <a:pPr algn="ctr"/>
            <a:r>
              <a:rPr lang="en-US" sz="4400" dirty="0"/>
              <a:t>Introduction To Embedded system </a:t>
            </a:r>
            <a:endParaRPr lang="ar-EG" sz="4400" dirty="0"/>
          </a:p>
        </p:txBody>
      </p:sp>
    </p:spTree>
    <p:extLst>
      <p:ext uri="{BB962C8B-B14F-4D97-AF65-F5344CB8AC3E}">
        <p14:creationId xmlns:p14="http://schemas.microsoft.com/office/powerpoint/2010/main" val="26168510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sz="8800" dirty="0">
                <a:latin typeface="Tralfamadore" panose="02000505020000020004" pitchFamily="2" charset="0"/>
              </a:rPr>
              <a:t>Part</a:t>
            </a:r>
            <a:r>
              <a:rPr lang="en-US" sz="8800" dirty="0">
                <a:latin typeface="Agency FB" panose="020B0503020202020204" pitchFamily="34" charset="0"/>
              </a:rPr>
              <a:t> 3 </a:t>
            </a:r>
            <a:endParaRPr lang="ar-EG" sz="8800" dirty="0">
              <a:latin typeface="Agency FB" panose="020B0503020202020204" pitchFamily="34" charset="0"/>
            </a:endParaRP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904F7285-3D6E-49F7-9746-E66FD0C49B8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0000" lnSpcReduction="20000"/>
          </a:bodyPr>
          <a:lstStyle/>
          <a:p>
            <a:pPr algn="ctr"/>
            <a:r>
              <a:rPr lang="en-US" sz="4400" dirty="0"/>
              <a:t>Introduction To Computer Programming </a:t>
            </a:r>
            <a:endParaRPr lang="ar-EG" sz="4400" dirty="0"/>
          </a:p>
        </p:txBody>
      </p:sp>
    </p:spTree>
    <p:extLst>
      <p:ext uri="{BB962C8B-B14F-4D97-AF65-F5344CB8AC3E}">
        <p14:creationId xmlns:p14="http://schemas.microsoft.com/office/powerpoint/2010/main" val="8917503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dirty="0"/>
              <a:t>Setup () Function</a:t>
            </a:r>
            <a:endParaRPr lang="ar-EG" dirty="0"/>
          </a:p>
        </p:txBody>
      </p:sp>
      <p:sp>
        <p:nvSpPr>
          <p:cNvPr id="5" name="Content Placeholder 4"/>
          <p:cNvSpPr>
            <a:spLocks noGrp="1"/>
          </p:cNvSpPr>
          <p:nvPr>
            <p:ph type="body" idx="4294967295"/>
          </p:nvPr>
        </p:nvSpPr>
        <p:spPr>
          <a:xfrm>
            <a:off x="0" y="2227263"/>
            <a:ext cx="10747375" cy="4300537"/>
          </a:xfrm>
        </p:spPr>
        <p:txBody>
          <a:bodyPr>
            <a:normAutofit/>
          </a:bodyPr>
          <a:lstStyle/>
          <a:p>
            <a:pPr algn="l" rtl="0"/>
            <a:endParaRPr lang="en-US" sz="2400" dirty="0">
              <a:solidFill>
                <a:schemeClr val="tx1"/>
              </a:solidFill>
            </a:endParaRP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Use for </a:t>
            </a:r>
            <a:r>
              <a:rPr lang="en-US" sz="2400" dirty="0">
                <a:solidFill>
                  <a:srgbClr val="0070C0"/>
                </a:solidFill>
              </a:rPr>
              <a:t>primary order</a:t>
            </a:r>
            <a:r>
              <a:rPr lang="en-US" sz="2400" dirty="0">
                <a:solidFill>
                  <a:schemeClr val="tx1"/>
                </a:solidFill>
              </a:rPr>
              <a:t>  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Start by powering Arduino </a:t>
            </a:r>
          </a:p>
          <a:p>
            <a:pPr marL="0" indent="0" algn="ctr" rtl="0">
              <a:buNone/>
            </a:pP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b="1" dirty="0">
                <a:solidFill>
                  <a:schemeClr val="tx1"/>
                </a:solidFill>
              </a:rPr>
              <a:t>void setup () </a:t>
            </a:r>
          </a:p>
          <a:p>
            <a:pPr marL="0" indent="0" algn="ctr" rtl="0">
              <a:buNone/>
            </a:pPr>
            <a:r>
              <a:rPr lang="en-US" sz="2400" b="1" dirty="0">
                <a:solidFill>
                  <a:schemeClr val="tx1"/>
                </a:solidFill>
              </a:rPr>
              <a:t>{</a:t>
            </a:r>
            <a:br>
              <a:rPr lang="en-US" sz="2400" b="1" dirty="0">
                <a:solidFill>
                  <a:schemeClr val="tx1"/>
                </a:solidFill>
              </a:rPr>
            </a:br>
            <a:r>
              <a:rPr lang="en-US" sz="2400" b="1" dirty="0">
                <a:solidFill>
                  <a:srgbClr val="0070C0"/>
                </a:solidFill>
              </a:rPr>
              <a:t>arguments</a:t>
            </a:r>
            <a:r>
              <a:rPr lang="en-US" sz="2400" b="1" dirty="0">
                <a:solidFill>
                  <a:schemeClr val="tx1"/>
                </a:solidFill>
              </a:rPr>
              <a:t> </a:t>
            </a:r>
          </a:p>
          <a:p>
            <a:pPr marL="0" indent="0" algn="ctr" rtl="0">
              <a:buNone/>
            </a:pPr>
            <a:r>
              <a:rPr lang="en-US" sz="2400" b="1" dirty="0">
                <a:solidFill>
                  <a:schemeClr val="tx1"/>
                </a:solidFill>
              </a:rPr>
              <a:t>} </a:t>
            </a:r>
          </a:p>
          <a:p>
            <a:pPr marL="0" indent="0" algn="l" rtl="0">
              <a:buNone/>
            </a:pPr>
            <a:endParaRPr 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063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Loop() function </a:t>
            </a:r>
            <a:endParaRPr lang="ar-E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Work </a:t>
            </a:r>
            <a:r>
              <a:rPr lang="en-US" sz="2400" dirty="0">
                <a:solidFill>
                  <a:srgbClr val="0070C0"/>
                </a:solidFill>
              </a:rPr>
              <a:t>as long as</a:t>
            </a:r>
            <a:r>
              <a:rPr lang="en-US" sz="2400" dirty="0">
                <a:solidFill>
                  <a:schemeClr val="tx1"/>
                </a:solidFill>
              </a:rPr>
              <a:t> Arduino work 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Start after setup function end 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The </a:t>
            </a:r>
            <a:r>
              <a:rPr lang="en-US" sz="2400" dirty="0">
                <a:solidFill>
                  <a:srgbClr val="0070C0"/>
                </a:solidFill>
              </a:rPr>
              <a:t>main code </a:t>
            </a:r>
            <a:r>
              <a:rPr lang="en-US" sz="2400" dirty="0">
                <a:solidFill>
                  <a:schemeClr val="tx1"/>
                </a:solidFill>
              </a:rPr>
              <a:t>written in it </a:t>
            </a:r>
          </a:p>
          <a:p>
            <a:pPr marL="0" indent="0" algn="ctr" rtl="0">
              <a:buNone/>
            </a:pPr>
            <a:r>
              <a:rPr lang="en-US" sz="2400" dirty="0">
                <a:solidFill>
                  <a:schemeClr val="tx1"/>
                </a:solidFill>
              </a:rPr>
              <a:t> </a:t>
            </a:r>
            <a:r>
              <a:rPr lang="en-US" sz="2400" b="1" dirty="0">
                <a:solidFill>
                  <a:schemeClr val="tx1"/>
                </a:solidFill>
              </a:rPr>
              <a:t>void loop()</a:t>
            </a:r>
          </a:p>
          <a:p>
            <a:pPr marL="0" indent="0" algn="ctr" rtl="0">
              <a:buNone/>
            </a:pPr>
            <a:r>
              <a:rPr lang="en-US" sz="2400" b="1" dirty="0">
                <a:solidFill>
                  <a:schemeClr val="tx1"/>
                </a:solidFill>
              </a:rPr>
              <a:t>{</a:t>
            </a:r>
          </a:p>
          <a:p>
            <a:pPr marL="0" indent="0" algn="ctr" rtl="0">
              <a:buNone/>
            </a:pPr>
            <a:r>
              <a:rPr lang="en-US" sz="2400" b="1" dirty="0">
                <a:solidFill>
                  <a:srgbClr val="0070C0"/>
                </a:solidFill>
              </a:rPr>
              <a:t>Arguments </a:t>
            </a:r>
          </a:p>
          <a:p>
            <a:pPr marL="0" indent="0" algn="ctr" rtl="0">
              <a:buNone/>
            </a:pPr>
            <a:r>
              <a:rPr lang="en-US" sz="2400" b="1" dirty="0">
                <a:solidFill>
                  <a:schemeClr val="tx1"/>
                </a:solidFill>
              </a:rPr>
              <a:t>} </a:t>
            </a:r>
            <a:endParaRPr lang="ar-EG" sz="2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85023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Basics symbol </a:t>
            </a:r>
            <a:endParaRPr lang="ar-EG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0784038"/>
              </p:ext>
            </p:extLst>
          </p:nvPr>
        </p:nvGraphicFramePr>
        <p:xfrm>
          <a:off x="1055686" y="2743435"/>
          <a:ext cx="10080627" cy="3140897"/>
        </p:xfrm>
        <a:graphic>
          <a:graphicData uri="http://schemas.openxmlformats.org/drawingml/2006/table">
            <a:tbl>
              <a:tblPr rtl="1" firstRow="1" bandRow="1">
                <a:tableStyleId>{17292A2E-F333-43FB-9621-5CBBE7FDCDCB}</a:tableStyleId>
              </a:tblPr>
              <a:tblGrid>
                <a:gridCol w="72356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449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52941"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>
                          <a:latin typeface="+mn-lt"/>
                        </a:rPr>
                        <a:t>Operation</a:t>
                      </a:r>
                      <a:r>
                        <a:rPr lang="en-US" sz="2400" baseline="0" dirty="0">
                          <a:latin typeface="+mn-lt"/>
                        </a:rPr>
                        <a:t> </a:t>
                      </a:r>
                      <a:endParaRPr lang="ar-EG" sz="2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>
                          <a:latin typeface="+mn-lt"/>
                        </a:rPr>
                        <a:t>Symbol </a:t>
                      </a:r>
                      <a:endParaRPr lang="ar-EG" sz="2400" dirty="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5654"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>
                          <a:latin typeface="+mn-lt"/>
                        </a:rPr>
                        <a:t>Every line of code must ended</a:t>
                      </a:r>
                      <a:r>
                        <a:rPr lang="en-US" sz="2400" baseline="0" dirty="0">
                          <a:latin typeface="+mn-lt"/>
                        </a:rPr>
                        <a:t> by it </a:t>
                      </a:r>
                      <a:endParaRPr lang="ar-EG" sz="2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>
                          <a:latin typeface="+mn-lt"/>
                        </a:rPr>
                        <a:t>;</a:t>
                      </a:r>
                      <a:r>
                        <a:rPr lang="en-US" sz="2400" baseline="0" dirty="0">
                          <a:latin typeface="+mn-lt"/>
                        </a:rPr>
                        <a:t> “semi Colom” </a:t>
                      </a:r>
                      <a:endParaRPr lang="ar-EG" sz="2400" dirty="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36648"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>
                          <a:latin typeface="+mn-lt"/>
                        </a:rPr>
                        <a:t>Group</a:t>
                      </a:r>
                      <a:r>
                        <a:rPr lang="en-US" sz="2400" baseline="0" dirty="0">
                          <a:latin typeface="+mn-lt"/>
                        </a:rPr>
                        <a:t> line of code </a:t>
                      </a:r>
                    </a:p>
                    <a:p>
                      <a:pPr algn="ctr" rtl="1"/>
                      <a:r>
                        <a:rPr lang="en-US" sz="2400" baseline="0" dirty="0">
                          <a:latin typeface="+mn-lt"/>
                        </a:rPr>
                        <a:t>Every function must be start and ended by it </a:t>
                      </a:r>
                      <a:endParaRPr lang="ar-EG" sz="2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>
                          <a:latin typeface="+mn-lt"/>
                        </a:rPr>
                        <a:t>{ }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5654"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>
                          <a:latin typeface="+mn-lt"/>
                        </a:rPr>
                        <a:t>To write comments</a:t>
                      </a:r>
                      <a:r>
                        <a:rPr lang="en-US" sz="2400" baseline="0" dirty="0">
                          <a:latin typeface="+mn-lt"/>
                        </a:rPr>
                        <a:t> between it </a:t>
                      </a:r>
                      <a:endParaRPr lang="ar-EG" sz="2400" dirty="0"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1"/>
                      <a:r>
                        <a:rPr lang="en-US" sz="2400" dirty="0">
                          <a:latin typeface="+mn-lt"/>
                        </a:rPr>
                        <a:t>/*…….*/ or //…</a:t>
                      </a:r>
                      <a:endParaRPr lang="ar-EG" sz="2400" dirty="0">
                        <a:latin typeface="+mn-lt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68283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Variables </a:t>
            </a:r>
            <a:endParaRPr lang="ar-EG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FE75B3-3E3B-43CC-8FED-D7A2A3787C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en-US" dirty="0"/>
              <a:t>Variables Name Conditions 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algn="l" rtl="0">
              <a:buFont typeface="Wingdings" panose="05000000000000000000" pitchFamily="2" charset="2"/>
              <a:buChar char="§"/>
            </a:pPr>
            <a:r>
              <a:rPr lang="en-US" sz="2000" dirty="0"/>
              <a:t>A sequence of visible character </a:t>
            </a:r>
          </a:p>
          <a:p>
            <a:pPr algn="l" rtl="0">
              <a:buFont typeface="Wingdings" panose="05000000000000000000" pitchFamily="2" charset="2"/>
              <a:buChar char="§"/>
            </a:pPr>
            <a:r>
              <a:rPr lang="en-US" sz="2000" dirty="0"/>
              <a:t>Must start with a non-numerical character </a:t>
            </a:r>
          </a:p>
          <a:p>
            <a:pPr algn="l" rtl="0">
              <a:buFont typeface="Wingdings" panose="05000000000000000000" pitchFamily="2" charset="2"/>
              <a:buChar char="§"/>
            </a:pPr>
            <a:r>
              <a:rPr lang="en-US" sz="2000" dirty="0"/>
              <a:t>No C language keywords </a:t>
            </a:r>
          </a:p>
          <a:p>
            <a:pPr algn="l" rtl="0">
              <a:buFont typeface="Wingdings" panose="05000000000000000000" pitchFamily="2" charset="2"/>
              <a:buChar char="§"/>
            </a:pPr>
            <a:endParaRPr lang="ar-EG" sz="20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60EC9D5-D622-49C7-8BE2-245E6AFCBD9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l" rtl="0"/>
            <a:r>
              <a:rPr lang="en-US" dirty="0"/>
              <a:t>Data Types Size</a:t>
            </a:r>
            <a:endParaRPr lang="ar-EG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73C4EA7B-03AB-405A-901C-A6291C70FA73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6208713" y="3544939"/>
            <a:ext cx="4824412" cy="2109684"/>
          </a:xfrm>
        </p:spPr>
      </p:pic>
    </p:spTree>
    <p:extLst>
      <p:ext uri="{BB962C8B-B14F-4D97-AF65-F5344CB8AC3E}">
        <p14:creationId xmlns:p14="http://schemas.microsoft.com/office/powerpoint/2010/main" val="35260614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ECBC8D-70BA-4965-9F55-3BD9A5C33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Variable Scope </a:t>
            </a:r>
            <a:endParaRPr lang="ar-EG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5CD1D4B-3640-41A0-BBBF-823A8FEDAE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 rtl="0"/>
            <a:r>
              <a:rPr lang="en-US" dirty="0"/>
              <a:t>Local Variable </a:t>
            </a:r>
            <a:endParaRPr lang="ar-EG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C1CE89C-020D-4BA7-B043-E46B5539AE46}"/>
              </a:ext>
            </a:extLst>
          </p:cNvPr>
          <p:cNvSpPr>
            <a:spLocks noGrp="1"/>
          </p:cNvSpPr>
          <p:nvPr>
            <p:ph type="body" sz="half" idx="15"/>
          </p:nvPr>
        </p:nvSpPr>
        <p:spPr/>
        <p:txBody>
          <a:bodyPr>
            <a:normAutofit/>
          </a:bodyPr>
          <a:lstStyle/>
          <a:p>
            <a:pPr algn="just" rtl="0"/>
            <a:r>
              <a:rPr lang="en-US" sz="1600" dirty="0"/>
              <a:t>Variables that are declared </a:t>
            </a:r>
            <a:r>
              <a:rPr lang="en-US" sz="1600" dirty="0">
                <a:solidFill>
                  <a:srgbClr val="7030A0"/>
                </a:solidFill>
              </a:rPr>
              <a:t>inside a function or block </a:t>
            </a:r>
            <a:r>
              <a:rPr lang="en-US" sz="1600" dirty="0"/>
              <a:t>are local variables. They can be used only by the statements that are inside that function or block of code.</a:t>
            </a:r>
            <a:endParaRPr lang="ar-EG" sz="160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38EA35E-6ABE-455B-B30C-66CDDCA0F8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 rtl="0"/>
            <a:r>
              <a:rPr lang="en-US" dirty="0"/>
              <a:t>Formal Parameter </a:t>
            </a:r>
            <a:endParaRPr lang="ar-EG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F985455-9B7A-44FD-8153-5126A8843F3E}"/>
              </a:ext>
            </a:extLst>
          </p:cNvPr>
          <p:cNvSpPr>
            <a:spLocks noGrp="1"/>
          </p:cNvSpPr>
          <p:nvPr>
            <p:ph type="body" sz="half" idx="16"/>
          </p:nvPr>
        </p:nvSpPr>
        <p:spPr/>
        <p:txBody>
          <a:bodyPr/>
          <a:lstStyle/>
          <a:p>
            <a:pPr algn="just" rtl="0"/>
            <a:r>
              <a:rPr lang="en-US" dirty="0"/>
              <a:t>can be declared </a:t>
            </a:r>
            <a:r>
              <a:rPr lang="en-US" dirty="0">
                <a:solidFill>
                  <a:srgbClr val="7030A0"/>
                </a:solidFill>
              </a:rPr>
              <a:t>In the definition of function parameters</a:t>
            </a:r>
            <a:endParaRPr lang="ar-EG" dirty="0">
              <a:solidFill>
                <a:srgbClr val="7030A0"/>
              </a:solidFill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D2B6D90-1850-4842-9FF9-EC26D09E913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 rtl="0"/>
            <a:r>
              <a:rPr lang="en-US" dirty="0"/>
              <a:t>Global Variables </a:t>
            </a:r>
            <a:endParaRPr lang="ar-EG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40F4EC9-7585-4731-9CE6-AB343DCAF3F5}"/>
              </a:ext>
            </a:extLst>
          </p:cNvPr>
          <p:cNvSpPr>
            <a:spLocks noGrp="1"/>
          </p:cNvSpPr>
          <p:nvPr>
            <p:ph type="body" sz="half" idx="17"/>
          </p:nvPr>
        </p:nvSpPr>
        <p:spPr/>
        <p:txBody>
          <a:bodyPr/>
          <a:lstStyle/>
          <a:p>
            <a:pPr algn="just" rtl="0"/>
            <a:r>
              <a:rPr lang="en-US" dirty="0"/>
              <a:t>Global variables are defined outside of all the functions, usually </a:t>
            </a:r>
            <a:r>
              <a:rPr lang="en-US" dirty="0">
                <a:solidFill>
                  <a:srgbClr val="7030A0"/>
                </a:solidFill>
              </a:rPr>
              <a:t>at the top of the program</a:t>
            </a:r>
            <a:r>
              <a:rPr lang="en-US" dirty="0"/>
              <a:t>.</a:t>
            </a:r>
            <a:endParaRPr lang="ar-EG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DF31A8D-244E-474D-8BCB-1400D38D7A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952" y="4812843"/>
            <a:ext cx="2742857" cy="179047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8F42F3C-A397-4E7F-B2C6-E34A228C0A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4193" y="4102632"/>
            <a:ext cx="2961905" cy="22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9211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C – operator </a:t>
            </a:r>
            <a:endParaRPr lang="ar-EG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0A502F-2A2B-450E-88F3-3B0DA0B4CE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 rtl="0"/>
            <a:r>
              <a:rPr lang="en-US" sz="2400" dirty="0"/>
              <a:t>Arithmetic Operators</a:t>
            </a:r>
          </a:p>
          <a:p>
            <a:pPr algn="l" rtl="0"/>
            <a:r>
              <a:rPr lang="en-US" sz="2400" dirty="0"/>
              <a:t>Comparison Operators</a:t>
            </a:r>
          </a:p>
          <a:p>
            <a:pPr algn="l" rtl="0"/>
            <a:r>
              <a:rPr lang="en-US" sz="2400" dirty="0"/>
              <a:t>Boolean Operators</a:t>
            </a:r>
          </a:p>
          <a:p>
            <a:pPr algn="l" rtl="0"/>
            <a:r>
              <a:rPr lang="en-US" sz="2400" dirty="0"/>
              <a:t>Bitwise Operators</a:t>
            </a:r>
          </a:p>
          <a:p>
            <a:pPr algn="l" rtl="0"/>
            <a:r>
              <a:rPr lang="en-US" sz="2400" dirty="0"/>
              <a:t>Compound Operators</a:t>
            </a:r>
          </a:p>
          <a:p>
            <a:pPr marL="0" indent="0" rtl="0">
              <a:buNone/>
            </a:pPr>
            <a:endParaRPr lang="ar-EG" sz="2400" dirty="0"/>
          </a:p>
        </p:txBody>
      </p:sp>
    </p:spTree>
    <p:extLst>
      <p:ext uri="{BB962C8B-B14F-4D97-AF65-F5344CB8AC3E}">
        <p14:creationId xmlns:p14="http://schemas.microsoft.com/office/powerpoint/2010/main" val="23856531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DDB101-C849-42EF-8285-9006BE5EA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Arithmetic Operators</a:t>
            </a:r>
            <a:endParaRPr lang="ar-EG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168B8C6-EEE2-49DF-9F2C-DFABCB4213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85461" y="2557670"/>
            <a:ext cx="9077739" cy="3827734"/>
          </a:xfrm>
        </p:spPr>
      </p:pic>
    </p:spTree>
    <p:extLst>
      <p:ext uri="{BB962C8B-B14F-4D97-AF65-F5344CB8AC3E}">
        <p14:creationId xmlns:p14="http://schemas.microsoft.com/office/powerpoint/2010/main" val="6796042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5EE665-02F8-48EF-B23B-72E7E4992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Operators</a:t>
            </a:r>
            <a:endParaRPr lang="ar-EG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6BF56A7-EBB2-479D-B54F-FD40D905CC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7739" y="2510736"/>
            <a:ext cx="9276522" cy="4033860"/>
          </a:xfrm>
        </p:spPr>
      </p:pic>
    </p:spTree>
    <p:extLst>
      <p:ext uri="{BB962C8B-B14F-4D97-AF65-F5344CB8AC3E}">
        <p14:creationId xmlns:p14="http://schemas.microsoft.com/office/powerpoint/2010/main" val="7160672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111C2E-D160-4D37-9FFA-21D555E61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Boolean Operators</a:t>
            </a:r>
            <a:endParaRPr lang="ar-EG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89C6632-EB2E-4394-A0ED-49F16F7B6B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58632" y="2830697"/>
            <a:ext cx="5019048" cy="2961905"/>
          </a:xfrm>
        </p:spPr>
      </p:pic>
    </p:spTree>
    <p:extLst>
      <p:ext uri="{BB962C8B-B14F-4D97-AF65-F5344CB8AC3E}">
        <p14:creationId xmlns:p14="http://schemas.microsoft.com/office/powerpoint/2010/main" val="24523667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91A230-385D-48CD-817A-671A35DA99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ralfamadore" panose="02000505020000020004" pitchFamily="2" charset="0"/>
              </a:rPr>
              <a:t>System</a:t>
            </a:r>
            <a:endParaRPr lang="ar-EG" dirty="0">
              <a:latin typeface="Tralfamadore" panose="02000505020000020004" pitchFamily="2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5F8E0E-6313-4346-BB48-53258D9318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en-US" dirty="0"/>
              <a:t>What System mean </a:t>
            </a:r>
            <a:endParaRPr lang="ar-E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8D07A5-7197-4A03-81AA-44A664DF5FD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algn="l" rtl="0"/>
            <a:r>
              <a:rPr lang="en-US" dirty="0"/>
              <a:t>is an arrangement in which all its unit assemble work together according to a set of rules.</a:t>
            </a:r>
          </a:p>
          <a:p>
            <a:pPr algn="l" rtl="0"/>
            <a:r>
              <a:rPr lang="en-US" dirty="0"/>
              <a:t>defined as a way of working, organizing or doing one or many tasks according to a fixed plan.</a:t>
            </a:r>
          </a:p>
          <a:p>
            <a:pPr algn="l" rtl="0"/>
            <a:r>
              <a:rPr lang="en-US" dirty="0"/>
              <a:t>in a system, all its subcomponents depend on each other.</a:t>
            </a:r>
          </a:p>
          <a:p>
            <a:pPr marL="0" indent="0" algn="l" rtl="0">
              <a:buNone/>
            </a:pPr>
            <a:endParaRPr lang="ar-EG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EA2151D-E3F0-46C6-9CB5-940FDDBEFBC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l"/>
            <a:r>
              <a:rPr lang="en-US" dirty="0"/>
              <a:t>Example </a:t>
            </a:r>
            <a:endParaRPr lang="ar-EG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0A69F3D-99F4-4B4E-BF49-9D947F799E82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6796484" y="3179763"/>
            <a:ext cx="3648869" cy="2840037"/>
          </a:xfrm>
        </p:spPr>
      </p:pic>
    </p:spTree>
    <p:extLst>
      <p:ext uri="{BB962C8B-B14F-4D97-AF65-F5344CB8AC3E}">
        <p14:creationId xmlns:p14="http://schemas.microsoft.com/office/powerpoint/2010/main" val="6741209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C2FA10-C845-4202-8BFE-28A41ACB58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Bitwise Operators</a:t>
            </a:r>
            <a:endParaRPr lang="ar-EG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2D97160-DF60-4957-B01A-C2CB66CF84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78156" y="2616752"/>
            <a:ext cx="7235687" cy="3416300"/>
          </a:xfrm>
        </p:spPr>
      </p:pic>
    </p:spTree>
    <p:extLst>
      <p:ext uri="{BB962C8B-B14F-4D97-AF65-F5344CB8AC3E}">
        <p14:creationId xmlns:p14="http://schemas.microsoft.com/office/powerpoint/2010/main" val="3828197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511B1-9342-4F60-89D1-2650C869F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Compound Operators</a:t>
            </a:r>
            <a:endParaRPr lang="ar-EG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0F3D094-B251-40F5-A77F-2141D17F7D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97496" y="2603500"/>
            <a:ext cx="8418871" cy="3611770"/>
          </a:xfrm>
        </p:spPr>
      </p:pic>
    </p:spTree>
    <p:extLst>
      <p:ext uri="{BB962C8B-B14F-4D97-AF65-F5344CB8AC3E}">
        <p14:creationId xmlns:p14="http://schemas.microsoft.com/office/powerpoint/2010/main" val="33266258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6B5D08-BCDC-44B5-AEB2-64B9D67FBB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Control Statements</a:t>
            </a:r>
            <a:endParaRPr lang="ar-E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0E50E7-83E1-49F6-A65D-CF2B91BA3A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 rtl="0"/>
            <a:r>
              <a:rPr lang="en-US" sz="2800" dirty="0">
                <a:solidFill>
                  <a:srgbClr val="7030A0"/>
                </a:solidFill>
              </a:rPr>
              <a:t>If</a:t>
            </a:r>
            <a:r>
              <a:rPr lang="en-US" sz="2800" dirty="0"/>
              <a:t> statements </a:t>
            </a:r>
          </a:p>
          <a:p>
            <a:pPr algn="l" rtl="0"/>
            <a:r>
              <a:rPr lang="en-US" sz="2800" dirty="0">
                <a:solidFill>
                  <a:srgbClr val="7030A0"/>
                </a:solidFill>
              </a:rPr>
              <a:t>If-else </a:t>
            </a:r>
            <a:r>
              <a:rPr lang="en-US" sz="2800" dirty="0"/>
              <a:t>Statements </a:t>
            </a:r>
          </a:p>
          <a:p>
            <a:pPr algn="l" rtl="0"/>
            <a:r>
              <a:rPr lang="en-US" sz="2800" dirty="0">
                <a:solidFill>
                  <a:srgbClr val="7030A0"/>
                </a:solidFill>
              </a:rPr>
              <a:t>If-else </a:t>
            </a:r>
            <a:r>
              <a:rPr lang="en-US" sz="2800" dirty="0" err="1">
                <a:solidFill>
                  <a:srgbClr val="7030A0"/>
                </a:solidFill>
              </a:rPr>
              <a:t>if-else</a:t>
            </a:r>
            <a:r>
              <a:rPr lang="en-US" sz="2800" dirty="0">
                <a:solidFill>
                  <a:srgbClr val="7030A0"/>
                </a:solidFill>
              </a:rPr>
              <a:t> </a:t>
            </a:r>
            <a:r>
              <a:rPr lang="en-US" sz="2800" dirty="0"/>
              <a:t>statement </a:t>
            </a:r>
          </a:p>
          <a:p>
            <a:pPr algn="l" rtl="0"/>
            <a:r>
              <a:rPr lang="en-US" sz="2800" dirty="0">
                <a:solidFill>
                  <a:srgbClr val="7030A0"/>
                </a:solidFill>
              </a:rPr>
              <a:t>Switch</a:t>
            </a:r>
            <a:r>
              <a:rPr lang="en-US" sz="2800" dirty="0"/>
              <a:t> statement </a:t>
            </a:r>
            <a:endParaRPr lang="ar-EG" sz="2800" dirty="0"/>
          </a:p>
        </p:txBody>
      </p:sp>
    </p:spTree>
    <p:extLst>
      <p:ext uri="{BB962C8B-B14F-4D97-AF65-F5344CB8AC3E}">
        <p14:creationId xmlns:p14="http://schemas.microsoft.com/office/powerpoint/2010/main" val="25473449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If statement </a:t>
            </a:r>
            <a:endParaRPr lang="ar-EG" dirty="0"/>
          </a:p>
        </p:txBody>
      </p:sp>
      <p:sp>
        <p:nvSpPr>
          <p:cNvPr id="3" name="Text Placeholder 2"/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2000" dirty="0"/>
              <a:t> </a:t>
            </a:r>
            <a:r>
              <a:rPr lang="en-US" sz="2000" b="1" dirty="0"/>
              <a:t>if( </a:t>
            </a:r>
            <a:r>
              <a:rPr lang="en-US" sz="2000" b="1" u="sng" dirty="0"/>
              <a:t>expression</a:t>
            </a:r>
            <a:r>
              <a:rPr lang="en-US" sz="2000" b="1" dirty="0"/>
              <a:t> )  </a:t>
            </a:r>
            <a:r>
              <a:rPr lang="ar-EG" sz="2000" b="1" dirty="0"/>
              <a:t> </a:t>
            </a:r>
            <a:endParaRPr lang="en-US" sz="2000" b="1" dirty="0"/>
          </a:p>
          <a:p>
            <a:pPr marL="0" indent="0" algn="ctr">
              <a:buNone/>
            </a:pPr>
            <a:r>
              <a:rPr lang="en-US" sz="2000" b="1" dirty="0"/>
              <a:t>{</a:t>
            </a:r>
          </a:p>
          <a:p>
            <a:pPr marL="0" indent="0" algn="ctr">
              <a:buNone/>
            </a:pPr>
            <a:r>
              <a:rPr lang="en-US" sz="2000" b="1" i="1" dirty="0"/>
              <a:t>Statement 1 </a:t>
            </a:r>
          </a:p>
          <a:p>
            <a:pPr marL="0" indent="0" algn="ctr">
              <a:buNone/>
            </a:pPr>
            <a:r>
              <a:rPr lang="en-US" sz="2000" b="1" dirty="0"/>
              <a:t>}</a:t>
            </a:r>
          </a:p>
          <a:p>
            <a:pPr marL="0" indent="0" algn="ctr">
              <a:buNone/>
            </a:pPr>
            <a:r>
              <a:rPr lang="en-US" sz="2000" b="1" dirty="0"/>
              <a:t>else</a:t>
            </a:r>
          </a:p>
          <a:p>
            <a:pPr marL="0" indent="0" algn="ctr">
              <a:buNone/>
            </a:pPr>
            <a:r>
              <a:rPr lang="en-US" sz="2000" b="1" dirty="0"/>
              <a:t>{</a:t>
            </a:r>
            <a:br>
              <a:rPr lang="en-US" sz="2000" b="1" dirty="0"/>
            </a:br>
            <a:r>
              <a:rPr lang="en-US" sz="2000" b="1" i="1" dirty="0"/>
              <a:t>statement 2 </a:t>
            </a:r>
          </a:p>
          <a:p>
            <a:pPr marL="0" indent="0" algn="ctr">
              <a:buNone/>
            </a:pPr>
            <a:r>
              <a:rPr lang="en-US" sz="2000" b="1" dirty="0"/>
              <a:t>}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8EFE7A8-73F4-40C3-ACB4-8FD92E3694B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008425" y="2603500"/>
            <a:ext cx="3224987" cy="341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9492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If –else if - else</a:t>
            </a:r>
            <a:endParaRPr lang="ar-EG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3523212A-A66E-4550-B871-D50477FB6A07}"/>
              </a:ext>
            </a:extLst>
          </p:cNvPr>
          <p:cNvSpPr txBox="1">
            <a:spLocks noGrp="1"/>
          </p:cNvSpPr>
          <p:nvPr>
            <p:ph sz="half" idx="1"/>
          </p:nvPr>
        </p:nvSpPr>
        <p:spPr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r" defTabSz="457200" rtl="1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r" defTabSz="457200" rtl="1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457200" rtl="1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457200" rtl="1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457200" rtl="1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457200" rtl="1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457200" rtl="1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457200" rtl="1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457200" rtl="1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 3" charset="2"/>
              <a:buNone/>
            </a:pPr>
            <a:r>
              <a:rPr lang="en-US" sz="1400" i="1" dirty="0">
                <a:solidFill>
                  <a:schemeClr val="tx1"/>
                </a:solidFill>
              </a:rPr>
              <a:t> </a:t>
            </a:r>
            <a:r>
              <a:rPr lang="en-US" sz="1400" i="1" dirty="0">
                <a:solidFill>
                  <a:schemeClr val="tx1"/>
                </a:solidFill>
                <a:latin typeface="+mn-ea"/>
              </a:rPr>
              <a:t>if( </a:t>
            </a:r>
            <a:r>
              <a:rPr lang="en-US" sz="1400" i="1" u="sng" dirty="0">
                <a:solidFill>
                  <a:schemeClr val="tx1"/>
                </a:solidFill>
                <a:latin typeface="+mn-ea"/>
              </a:rPr>
              <a:t>expression1</a:t>
            </a:r>
            <a:r>
              <a:rPr lang="en-US" sz="1400" i="1" dirty="0">
                <a:solidFill>
                  <a:schemeClr val="tx1"/>
                </a:solidFill>
                <a:latin typeface="+mn-ea"/>
              </a:rPr>
              <a:t> )  </a:t>
            </a:r>
            <a:r>
              <a:rPr lang="ar-EG" sz="1400" i="1" dirty="0">
                <a:solidFill>
                  <a:schemeClr val="tx1"/>
                </a:solidFill>
                <a:latin typeface="+mn-ea"/>
              </a:rPr>
              <a:t> </a:t>
            </a:r>
            <a:endParaRPr lang="en-US" sz="1400" i="1" dirty="0">
              <a:solidFill>
                <a:schemeClr val="tx1"/>
              </a:solidFill>
              <a:latin typeface="+mn-ea"/>
            </a:endParaRPr>
          </a:p>
          <a:p>
            <a:pPr marL="0" indent="0" algn="ctr">
              <a:buFont typeface="Wingdings 3" charset="2"/>
              <a:buNone/>
            </a:pPr>
            <a:r>
              <a:rPr lang="en-US" sz="1400" i="1" dirty="0">
                <a:solidFill>
                  <a:schemeClr val="tx1"/>
                </a:solidFill>
                <a:latin typeface="+mn-ea"/>
              </a:rPr>
              <a:t>{</a:t>
            </a:r>
          </a:p>
          <a:p>
            <a:pPr marL="0" indent="0" algn="ctr">
              <a:buFont typeface="Wingdings 3" charset="2"/>
              <a:buNone/>
            </a:pPr>
            <a:r>
              <a:rPr lang="en-US" sz="1400" i="1" dirty="0">
                <a:solidFill>
                  <a:schemeClr val="tx1"/>
                </a:solidFill>
                <a:latin typeface="+mn-ea"/>
              </a:rPr>
              <a:t>Statement 1 </a:t>
            </a:r>
          </a:p>
          <a:p>
            <a:pPr marL="0" indent="0" algn="ctr">
              <a:buFont typeface="Wingdings 3" charset="2"/>
              <a:buNone/>
            </a:pPr>
            <a:r>
              <a:rPr lang="en-US" sz="1400" i="1" dirty="0">
                <a:solidFill>
                  <a:schemeClr val="tx1"/>
                </a:solidFill>
                <a:latin typeface="+mn-ea"/>
              </a:rPr>
              <a:t>}</a:t>
            </a:r>
          </a:p>
          <a:p>
            <a:pPr marL="0" indent="0" algn="ctr">
              <a:buNone/>
            </a:pPr>
            <a:r>
              <a:rPr lang="en-US" sz="1400" i="1" dirty="0">
                <a:solidFill>
                  <a:schemeClr val="tx1"/>
                </a:solidFill>
                <a:latin typeface="+mn-ea"/>
              </a:rPr>
              <a:t>else if (</a:t>
            </a:r>
            <a:r>
              <a:rPr lang="en-US" sz="1400" i="1" u="sng" dirty="0">
                <a:solidFill>
                  <a:schemeClr val="tx1"/>
                </a:solidFill>
                <a:latin typeface="+mn-ea"/>
              </a:rPr>
              <a:t>expression2</a:t>
            </a:r>
            <a:r>
              <a:rPr lang="en-US" sz="1400" i="1" dirty="0">
                <a:solidFill>
                  <a:schemeClr val="tx1"/>
                </a:solidFill>
                <a:latin typeface="+mn-ea"/>
              </a:rPr>
              <a:t> )</a:t>
            </a:r>
          </a:p>
          <a:p>
            <a:pPr marL="0" indent="0" algn="ctr">
              <a:buFont typeface="Wingdings 3" charset="2"/>
              <a:buNone/>
            </a:pPr>
            <a:r>
              <a:rPr lang="en-US" sz="1400" i="1" dirty="0">
                <a:solidFill>
                  <a:schemeClr val="tx1"/>
                </a:solidFill>
                <a:latin typeface="+mn-ea"/>
              </a:rPr>
              <a:t>{</a:t>
            </a:r>
            <a:br>
              <a:rPr lang="en-US" sz="1400" i="1" dirty="0">
                <a:solidFill>
                  <a:schemeClr val="tx1"/>
                </a:solidFill>
                <a:latin typeface="+mn-ea"/>
              </a:rPr>
            </a:br>
            <a:r>
              <a:rPr lang="en-US" sz="1400" i="1" dirty="0">
                <a:solidFill>
                  <a:schemeClr val="tx1"/>
                </a:solidFill>
                <a:latin typeface="+mn-ea"/>
              </a:rPr>
              <a:t>statement 2 </a:t>
            </a:r>
          </a:p>
          <a:p>
            <a:pPr marL="0" indent="0" algn="ctr">
              <a:buFont typeface="Wingdings 3" charset="2"/>
              <a:buNone/>
            </a:pPr>
            <a:r>
              <a:rPr lang="en-US" sz="1400" i="1" dirty="0">
                <a:solidFill>
                  <a:schemeClr val="tx1"/>
                </a:solidFill>
                <a:latin typeface="+mn-ea"/>
              </a:rPr>
              <a:t>}</a:t>
            </a:r>
            <a:endParaRPr lang="ar-EG" sz="1400" i="1" dirty="0">
              <a:solidFill>
                <a:schemeClr val="tx1"/>
              </a:solidFill>
              <a:latin typeface="+mn-ea"/>
            </a:endParaRPr>
          </a:p>
          <a:p>
            <a:pPr marL="0" indent="0" algn="ctr">
              <a:buFont typeface="Wingdings 3" charset="2"/>
              <a:buNone/>
            </a:pPr>
            <a:r>
              <a:rPr lang="ar-EG" sz="1400" i="1" dirty="0">
                <a:solidFill>
                  <a:schemeClr val="tx1"/>
                </a:solidFill>
                <a:latin typeface="+mn-ea"/>
              </a:rPr>
              <a:t> </a:t>
            </a:r>
            <a:r>
              <a:rPr lang="en-US" sz="1400" i="1" dirty="0">
                <a:solidFill>
                  <a:schemeClr val="tx1"/>
                </a:solidFill>
                <a:latin typeface="+mn-ea"/>
              </a:rPr>
              <a:t>else </a:t>
            </a:r>
          </a:p>
          <a:p>
            <a:pPr marL="0" indent="0" algn="ctr">
              <a:buFont typeface="Wingdings 3" charset="2"/>
              <a:buNone/>
            </a:pPr>
            <a:r>
              <a:rPr lang="en-US" sz="1400" i="1" dirty="0">
                <a:solidFill>
                  <a:schemeClr val="tx1"/>
                </a:solidFill>
                <a:latin typeface="+mn-ea"/>
              </a:rPr>
              <a:t>{ statement3 }</a:t>
            </a:r>
            <a:r>
              <a:rPr lang="en-US" sz="1400" i="1" dirty="0">
                <a:solidFill>
                  <a:schemeClr val="tx1"/>
                </a:solidFill>
              </a:rPr>
              <a:t> 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2886B88-0FAC-4886-A3D9-507BC4EA3EF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780901" y="2603500"/>
            <a:ext cx="3680036" cy="341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6045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Switch statement</a:t>
            </a:r>
            <a:endParaRPr lang="ar-EG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pPr marL="0" indent="0" algn="l" rtl="0">
              <a:buNone/>
            </a:pPr>
            <a:r>
              <a:rPr lang="en-US" dirty="0"/>
              <a:t> </a:t>
            </a:r>
            <a:endParaRPr lang="ar-EG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9CCE8EF-949E-4F5C-9B8D-E2BBA021F454}"/>
              </a:ext>
            </a:extLst>
          </p:cNvPr>
          <p:cNvSpPr>
            <a:spLocks noGrp="1"/>
          </p:cNvSpPr>
          <p:nvPr>
            <p:ph type="body" sz="half" idx="15"/>
          </p:nvPr>
        </p:nvSpPr>
        <p:spPr>
          <a:xfrm>
            <a:off x="1035684" y="2890871"/>
            <a:ext cx="3141879" cy="2847293"/>
          </a:xfrm>
        </p:spPr>
        <p:txBody>
          <a:bodyPr/>
          <a:lstStyle/>
          <a:p>
            <a:pPr algn="l" rtl="0"/>
            <a:r>
              <a:rPr lang="en-US" dirty="0"/>
              <a:t> switch </a:t>
            </a:r>
            <a:r>
              <a:rPr lang="en-US" b="1" dirty="0"/>
              <a:t>(</a:t>
            </a:r>
            <a:r>
              <a:rPr lang="en-US" dirty="0"/>
              <a:t>expression </a:t>
            </a:r>
            <a:r>
              <a:rPr lang="en-US" b="1" dirty="0"/>
              <a:t>)</a:t>
            </a:r>
            <a:r>
              <a:rPr lang="en-US" dirty="0"/>
              <a:t>  </a:t>
            </a:r>
          </a:p>
          <a:p>
            <a:pPr algn="l" rtl="0"/>
            <a:r>
              <a:rPr lang="en-US" dirty="0"/>
              <a:t>{</a:t>
            </a:r>
          </a:p>
          <a:p>
            <a:pPr algn="l" rtl="0"/>
            <a:r>
              <a:rPr lang="en-US" dirty="0"/>
              <a:t> case ‘const_expr1’ </a:t>
            </a:r>
            <a:r>
              <a:rPr lang="en-US" b="1" dirty="0"/>
              <a:t>:</a:t>
            </a:r>
            <a:r>
              <a:rPr lang="en-US" dirty="0"/>
              <a:t> stat1 </a:t>
            </a:r>
          </a:p>
          <a:p>
            <a:pPr algn="l" rtl="0"/>
            <a:r>
              <a:rPr lang="en-US" dirty="0"/>
              <a:t> break ;</a:t>
            </a:r>
          </a:p>
          <a:p>
            <a:pPr algn="l" rtl="0"/>
            <a:r>
              <a:rPr lang="en-US" dirty="0"/>
              <a:t> case ‘const_expr2’ </a:t>
            </a:r>
            <a:r>
              <a:rPr lang="en-US" b="1" dirty="0"/>
              <a:t>:</a:t>
            </a:r>
            <a:r>
              <a:rPr lang="en-US" dirty="0"/>
              <a:t> stat2 </a:t>
            </a:r>
          </a:p>
          <a:p>
            <a:pPr algn="l" rtl="0"/>
            <a:r>
              <a:rPr lang="en-US" dirty="0"/>
              <a:t> break ;</a:t>
            </a:r>
          </a:p>
          <a:p>
            <a:pPr algn="l" rtl="0"/>
            <a:r>
              <a:rPr lang="en-US" dirty="0"/>
              <a:t> default </a:t>
            </a:r>
            <a:r>
              <a:rPr lang="en-US" b="1" dirty="0"/>
              <a:t>:</a:t>
            </a:r>
            <a:r>
              <a:rPr lang="en-US" dirty="0"/>
              <a:t> stat3 </a:t>
            </a:r>
          </a:p>
          <a:p>
            <a:pPr algn="l" rtl="0"/>
            <a:r>
              <a:rPr lang="en-US" dirty="0"/>
              <a:t>} </a:t>
            </a:r>
            <a:endParaRPr lang="ar-EG" dirty="0"/>
          </a:p>
          <a:p>
            <a:endParaRPr lang="ar-EG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3FE0753-8E9D-4C11-9864-928B0DA462B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  </a:t>
            </a:r>
            <a:endParaRPr lang="ar-EG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06071F7-36B4-4A47-A21B-CF029645ADE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 </a:t>
            </a:r>
            <a:endParaRPr lang="ar-EG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8F23039-04BA-4442-8881-0AD48534A427}"/>
              </a:ext>
            </a:extLst>
          </p:cNvPr>
          <p:cNvSpPr>
            <a:spLocks noGrp="1"/>
          </p:cNvSpPr>
          <p:nvPr>
            <p:ph type="body" sz="half" idx="17"/>
          </p:nvPr>
        </p:nvSpPr>
        <p:spPr/>
        <p:txBody>
          <a:bodyPr/>
          <a:lstStyle/>
          <a:p>
            <a:r>
              <a:rPr lang="en-US" dirty="0"/>
              <a:t>    ,</a:t>
            </a:r>
            <a:endParaRPr lang="ar-EG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9B61E53-A56C-4BEC-8174-92649BE01DAA}"/>
              </a:ext>
            </a:extLst>
          </p:cNvPr>
          <p:cNvSpPr txBox="1">
            <a:spLocks noGrp="1"/>
          </p:cNvSpPr>
          <p:nvPr>
            <p:ph type="body" sz="half" idx="16"/>
          </p:nvPr>
        </p:nvSpPr>
        <p:spPr>
          <a:xfrm>
            <a:off x="4512721" y="2904123"/>
            <a:ext cx="3147009" cy="293413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 algn="l" rtl="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Compere each case with expression and operate the case equal to expression </a:t>
            </a:r>
          </a:p>
          <a:p>
            <a:pPr marL="285750" indent="-285750" algn="l" rtl="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Default</a:t>
            </a:r>
            <a:r>
              <a:rPr lang="en-US" dirty="0"/>
              <a:t> → operating when no case is matching  </a:t>
            </a:r>
          </a:p>
          <a:p>
            <a:pPr marL="285750" indent="-285750" algn="l" rtl="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Break</a:t>
            </a:r>
            <a:r>
              <a:rPr lang="en-US" dirty="0"/>
              <a:t> → use to stop operation   </a:t>
            </a:r>
            <a:endParaRPr lang="ar-EG" dirty="0"/>
          </a:p>
        </p:txBody>
      </p:sp>
      <p:pic>
        <p:nvPicPr>
          <p:cNvPr id="14" name="Content Placeholder 6">
            <a:extLst>
              <a:ext uri="{FF2B5EF4-FFF2-40B4-BE49-F238E27FC236}">
                <a16:creationId xmlns:a16="http://schemas.microsoft.com/office/drawing/2014/main" id="{2212A301-BA48-410C-866B-40DCBD754860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2"/>
          <a:stretch>
            <a:fillRect/>
          </a:stretch>
        </p:blipFill>
        <p:spPr>
          <a:xfrm>
            <a:off x="7888329" y="2965776"/>
            <a:ext cx="3145536" cy="2918556"/>
          </a:xfrm>
        </p:spPr>
      </p:pic>
    </p:spTree>
    <p:extLst>
      <p:ext uri="{BB962C8B-B14F-4D97-AF65-F5344CB8AC3E}">
        <p14:creationId xmlns:p14="http://schemas.microsoft.com/office/powerpoint/2010/main" val="34438572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DB9A3860-6DD8-47A9-90F8-AF1AEC47C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Loop Statements </a:t>
            </a:r>
            <a:endParaRPr lang="ar-EG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DA95E7C2-7806-4C11-8451-15D60DA0CA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 rtl="0"/>
            <a:r>
              <a:rPr lang="en-US" sz="2400" dirty="0">
                <a:solidFill>
                  <a:srgbClr val="7030A0"/>
                </a:solidFill>
              </a:rPr>
              <a:t>For</a:t>
            </a:r>
            <a:r>
              <a:rPr lang="en-US" sz="2400" dirty="0"/>
              <a:t> Loop </a:t>
            </a:r>
          </a:p>
          <a:p>
            <a:pPr algn="l" rtl="0"/>
            <a:r>
              <a:rPr lang="en-US" sz="2400" dirty="0">
                <a:solidFill>
                  <a:srgbClr val="7030A0"/>
                </a:solidFill>
              </a:rPr>
              <a:t>While</a:t>
            </a:r>
            <a:r>
              <a:rPr lang="en-US" sz="2400" dirty="0"/>
              <a:t> Loop </a:t>
            </a:r>
          </a:p>
          <a:p>
            <a:pPr algn="l" rtl="0"/>
            <a:r>
              <a:rPr lang="en-US" sz="2400" dirty="0">
                <a:solidFill>
                  <a:srgbClr val="7030A0"/>
                </a:solidFill>
              </a:rPr>
              <a:t>Do-while</a:t>
            </a:r>
            <a:r>
              <a:rPr lang="en-US" sz="2400" dirty="0"/>
              <a:t> loop </a:t>
            </a:r>
          </a:p>
          <a:p>
            <a:pPr algn="l" rtl="0"/>
            <a:r>
              <a:rPr lang="en-US" sz="2400" dirty="0"/>
              <a:t>Nested Loop </a:t>
            </a:r>
          </a:p>
          <a:p>
            <a:pPr algn="l" rtl="0"/>
            <a:r>
              <a:rPr lang="en-US" sz="2400" dirty="0"/>
              <a:t>Infinite Loop </a:t>
            </a:r>
            <a:endParaRPr lang="ar-EG" sz="2400" dirty="0"/>
          </a:p>
        </p:txBody>
      </p:sp>
    </p:spTree>
    <p:extLst>
      <p:ext uri="{BB962C8B-B14F-4D97-AF65-F5344CB8AC3E}">
        <p14:creationId xmlns:p14="http://schemas.microsoft.com/office/powerpoint/2010/main" val="17006401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For statement </a:t>
            </a:r>
            <a:endParaRPr lang="ar-EG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pPr marL="0" indent="0" algn="l" rtl="0">
              <a:buNone/>
            </a:pPr>
            <a:r>
              <a:rPr lang="en-US" sz="2000" dirty="0"/>
              <a:t> for ( </a:t>
            </a:r>
            <a:r>
              <a:rPr lang="en-US" sz="2000" b="1" dirty="0"/>
              <a:t>expr1;  expr2;  expr3;</a:t>
            </a:r>
            <a:r>
              <a:rPr lang="en-US" sz="2000" dirty="0"/>
              <a:t> ) </a:t>
            </a:r>
          </a:p>
          <a:p>
            <a:pPr marL="0" indent="0" algn="l" rtl="0">
              <a:buNone/>
            </a:pPr>
            <a:r>
              <a:rPr lang="en-US" sz="2000" dirty="0"/>
              <a:t>{ statement } </a:t>
            </a:r>
          </a:p>
          <a:p>
            <a:pPr algn="l" rtl="0"/>
            <a:r>
              <a:rPr lang="en-US" sz="2000" dirty="0"/>
              <a:t> expr1→ initialization </a:t>
            </a:r>
          </a:p>
          <a:p>
            <a:pPr algn="l" rtl="0"/>
            <a:r>
              <a:rPr lang="en-US" sz="2000" dirty="0"/>
              <a:t> expr2→ termination </a:t>
            </a:r>
          </a:p>
          <a:p>
            <a:pPr algn="l" rtl="0"/>
            <a:r>
              <a:rPr lang="en-US" sz="2000" dirty="0"/>
              <a:t> expr3→ step</a:t>
            </a:r>
          </a:p>
          <a:p>
            <a:pPr marL="0" indent="0" algn="l" rtl="0">
              <a:buNone/>
            </a:pPr>
            <a:endParaRPr lang="ar-EG" sz="2000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C094916-BC2D-481F-8723-23ACEBE75A5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596856" y="2940050"/>
            <a:ext cx="4048125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48668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FF2988-2BD8-400F-BCBC-02FC42FC71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While Loop </a:t>
            </a:r>
            <a:endParaRPr lang="ar-E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4A9A46-54FC-4FD1-BA2E-8EED4F19DCE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 algn="l" rtl="0">
              <a:buNone/>
            </a:pPr>
            <a:r>
              <a:rPr lang="en-US" sz="2400" dirty="0"/>
              <a:t> while (expression)</a:t>
            </a:r>
            <a:br>
              <a:rPr lang="en-US" sz="2400" dirty="0"/>
            </a:br>
            <a:r>
              <a:rPr lang="en-US" sz="2400" dirty="0"/>
              <a:t>{</a:t>
            </a:r>
          </a:p>
          <a:p>
            <a:pPr marL="0" indent="0" algn="l" rtl="0">
              <a:buNone/>
            </a:pPr>
            <a:r>
              <a:rPr lang="en-US" sz="2400" dirty="0"/>
              <a:t>Statements </a:t>
            </a:r>
          </a:p>
          <a:p>
            <a:pPr marL="0" indent="0" algn="l" rtl="0">
              <a:buNone/>
            </a:pPr>
            <a:r>
              <a:rPr lang="en-US" sz="2400" dirty="0"/>
              <a:t>} </a:t>
            </a:r>
            <a:endParaRPr lang="ar-EG" sz="2400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EEB8381-B9F0-4272-B904-3EB28567A16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358416" y="2603499"/>
            <a:ext cx="4525006" cy="3416301"/>
          </a:xfrm>
        </p:spPr>
      </p:pic>
    </p:spTree>
    <p:extLst>
      <p:ext uri="{BB962C8B-B14F-4D97-AF65-F5344CB8AC3E}">
        <p14:creationId xmlns:p14="http://schemas.microsoft.com/office/powerpoint/2010/main" val="15201025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8DC91-035D-4AA2-A49B-71558DCD0D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Do-while Loop </a:t>
            </a:r>
            <a:endParaRPr lang="ar-EG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174FA15-29D5-47F7-BE54-686D702A1D2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796415" y="2902225"/>
            <a:ext cx="4417793" cy="2266122"/>
          </a:xfrm>
        </p:spPr>
      </p:pic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B39B1A06-47E8-4E42-A27A-DFBD87014E5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049074" y="2625489"/>
            <a:ext cx="3143689" cy="3372321"/>
          </a:xfrm>
        </p:spPr>
      </p:pic>
    </p:spTree>
    <p:extLst>
      <p:ext uri="{BB962C8B-B14F-4D97-AF65-F5344CB8AC3E}">
        <p14:creationId xmlns:p14="http://schemas.microsoft.com/office/powerpoint/2010/main" val="31054501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D5FE6-198B-4C8B-9119-40DA815601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Embedded System </a:t>
            </a:r>
            <a:endParaRPr lang="ar-EG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3EC6CC-B983-4322-BB85-9EEDEBFC05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l" rtl="0"/>
            <a:r>
              <a:rPr lang="en-US" sz="2000" b="1" dirty="0"/>
              <a:t>Definition </a:t>
            </a:r>
            <a:endParaRPr lang="ar-EG" sz="2000" b="1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A17155-AA30-45DE-809F-C6AE2926DC7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pPr algn="l" rtl="0"/>
            <a:r>
              <a:rPr lang="en-US" dirty="0"/>
              <a:t>Embedded means something that is attached to another thing.</a:t>
            </a:r>
          </a:p>
          <a:p>
            <a:pPr algn="l" rtl="0"/>
            <a:r>
              <a:rPr lang="en-US" dirty="0"/>
              <a:t>a computer hardware system having software embedded in it</a:t>
            </a:r>
          </a:p>
          <a:p>
            <a:pPr algn="l" rtl="0"/>
            <a:r>
              <a:rPr lang="en-US" dirty="0"/>
              <a:t>An embedded system can be an independent system or it can be a part of a large system.</a:t>
            </a:r>
          </a:p>
          <a:p>
            <a:pPr algn="l" rtl="0"/>
            <a:r>
              <a:rPr lang="en-US" dirty="0"/>
              <a:t>An embedded system is a microcontroller or microprocessor based system which is designed to perform a specific task.</a:t>
            </a:r>
          </a:p>
          <a:p>
            <a:pPr marL="0" indent="0" algn="l" rtl="0">
              <a:buNone/>
            </a:pPr>
            <a:endParaRPr lang="en-US" dirty="0"/>
          </a:p>
          <a:p>
            <a:pPr algn="l" rtl="0"/>
            <a:endParaRPr lang="ar-EG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DCE9438-1405-424B-B3BD-E87BB32207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l"/>
            <a:r>
              <a:rPr lang="en-US" sz="2000" b="1" dirty="0"/>
              <a:t>Example</a:t>
            </a:r>
            <a:endParaRPr lang="ar-EG" b="1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961C33BE-66E6-4690-9916-1773BFA73071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6727561" y="3179763"/>
            <a:ext cx="3786716" cy="2840037"/>
          </a:xfrm>
        </p:spPr>
      </p:pic>
    </p:spTree>
    <p:extLst>
      <p:ext uri="{BB962C8B-B14F-4D97-AF65-F5344CB8AC3E}">
        <p14:creationId xmlns:p14="http://schemas.microsoft.com/office/powerpoint/2010/main" val="56227687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84059-5396-4809-90B2-FB312166A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Nested Loop </a:t>
            </a:r>
            <a:endParaRPr lang="ar-EG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188FA6D-63BB-47B1-8CC2-C65879CB94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83421" y="5530849"/>
            <a:ext cx="4825158" cy="706965"/>
          </a:xfrm>
        </p:spPr>
        <p:txBody>
          <a:bodyPr/>
          <a:lstStyle/>
          <a:p>
            <a:pPr algn="ctr" rtl="0"/>
            <a:r>
              <a:rPr lang="en-US" dirty="0"/>
              <a:t>use one loop inside another loop.</a:t>
            </a:r>
            <a:endParaRPr lang="ar-EG" dirty="0"/>
          </a:p>
        </p:txBody>
      </p:sp>
      <p:pic>
        <p:nvPicPr>
          <p:cNvPr id="10" name="Content Placeholder 6">
            <a:extLst>
              <a:ext uri="{FF2B5EF4-FFF2-40B4-BE49-F238E27FC236}">
                <a16:creationId xmlns:a16="http://schemas.microsoft.com/office/drawing/2014/main" id="{7A81F740-373D-421D-A762-813590B71C0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742326" y="2624732"/>
            <a:ext cx="6707348" cy="2278573"/>
          </a:xfrm>
        </p:spPr>
      </p:pic>
    </p:spTree>
    <p:extLst>
      <p:ext uri="{BB962C8B-B14F-4D97-AF65-F5344CB8AC3E}">
        <p14:creationId xmlns:p14="http://schemas.microsoft.com/office/powerpoint/2010/main" val="104624369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671A1-A125-41FB-862A-5225172984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Infinite Loop</a:t>
            </a:r>
            <a:endParaRPr lang="ar-EG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59C9A41-3536-494B-B9E6-BA2CF8AFA2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80456" y="2603500"/>
            <a:ext cx="5575400" cy="3416300"/>
          </a:xfrm>
        </p:spPr>
      </p:pic>
    </p:spTree>
    <p:extLst>
      <p:ext uri="{BB962C8B-B14F-4D97-AF65-F5344CB8AC3E}">
        <p14:creationId xmlns:p14="http://schemas.microsoft.com/office/powerpoint/2010/main" val="201532745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9F6D84-EAC7-49B3-B34E-DE0E90092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 </a:t>
            </a:r>
            <a:endParaRPr lang="ar-EG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DBD3F14-DBCA-441C-8842-B46401F08B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99604" y="2603499"/>
            <a:ext cx="5998621" cy="3989231"/>
          </a:xfrm>
        </p:spPr>
      </p:pic>
    </p:spTree>
    <p:extLst>
      <p:ext uri="{BB962C8B-B14F-4D97-AF65-F5344CB8AC3E}">
        <p14:creationId xmlns:p14="http://schemas.microsoft.com/office/powerpoint/2010/main" val="261218163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sz="8800" dirty="0">
                <a:latin typeface="Tralfamadore" panose="02000505020000020004" pitchFamily="2" charset="0"/>
              </a:rPr>
              <a:t>Part</a:t>
            </a:r>
            <a:r>
              <a:rPr lang="en-US" sz="8800" dirty="0">
                <a:latin typeface="Agency FB" panose="020B0503020202020204" pitchFamily="34" charset="0"/>
              </a:rPr>
              <a:t> 4 </a:t>
            </a:r>
            <a:endParaRPr lang="ar-EG" sz="8800" dirty="0">
              <a:latin typeface="Agency FB" panose="020B0503020202020204" pitchFamily="34" charset="0"/>
            </a:endParaRP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904F7285-3D6E-49F7-9746-E66FD0C49B8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400" dirty="0"/>
              <a:t>Arduino C</a:t>
            </a:r>
            <a:endParaRPr lang="ar-EG" sz="4400" dirty="0"/>
          </a:p>
        </p:txBody>
      </p:sp>
    </p:spTree>
    <p:extLst>
      <p:ext uri="{BB962C8B-B14F-4D97-AF65-F5344CB8AC3E}">
        <p14:creationId xmlns:p14="http://schemas.microsoft.com/office/powerpoint/2010/main" val="76456751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 rtl="0"/>
            <a:r>
              <a:rPr lang="en-US" dirty="0"/>
              <a:t>Pin mode function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These function allow access to the pins 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Set a pin to act as an </a:t>
            </a:r>
            <a:r>
              <a:rPr lang="en-US" dirty="0">
                <a:solidFill>
                  <a:srgbClr val="00B0F0"/>
                </a:solidFill>
              </a:rPr>
              <a:t>INPUT</a:t>
            </a:r>
            <a:r>
              <a:rPr lang="en-US" dirty="0">
                <a:solidFill>
                  <a:schemeClr val="tx1"/>
                </a:solidFill>
              </a:rPr>
              <a:t> or </a:t>
            </a:r>
            <a:r>
              <a:rPr lang="en-US" dirty="0">
                <a:solidFill>
                  <a:srgbClr val="00B0F0"/>
                </a:solidFill>
              </a:rPr>
              <a:t>OUTOUT</a:t>
            </a:r>
            <a:r>
              <a:rPr lang="en-US" dirty="0">
                <a:solidFill>
                  <a:schemeClr val="tx1"/>
                </a:solidFill>
              </a:rPr>
              <a:t> </a:t>
            </a:r>
          </a:p>
          <a:p>
            <a:pPr marL="0" indent="0" algn="ctr" rtl="0">
              <a:buNone/>
            </a:pP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b="1" dirty="0">
                <a:solidFill>
                  <a:schemeClr val="tx1"/>
                </a:solidFill>
              </a:rPr>
              <a:t>pinMode( pin , mode )</a:t>
            </a:r>
          </a:p>
          <a:p>
            <a:pPr marL="0" indent="0" algn="l" rtl="0">
              <a:buNone/>
            </a:pPr>
            <a:r>
              <a:rPr lang="en-US" b="1" dirty="0">
                <a:solidFill>
                  <a:schemeClr val="tx1"/>
                </a:solidFill>
              </a:rPr>
              <a:t>Pin</a:t>
            </a:r>
            <a:r>
              <a:rPr lang="en-US" dirty="0">
                <a:solidFill>
                  <a:schemeClr val="tx1"/>
                </a:solidFill>
              </a:rPr>
              <a:t> </a:t>
            </a:r>
          </a:p>
          <a:p>
            <a:pPr algn="l" rtl="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Is the number of the pin </a:t>
            </a:r>
            <a:r>
              <a:rPr lang="en-US" b="1" dirty="0">
                <a:solidFill>
                  <a:srgbClr val="7030A0"/>
                </a:solidFill>
              </a:rPr>
              <a:t>0:13</a:t>
            </a:r>
            <a:r>
              <a:rPr lang="en-US" dirty="0">
                <a:solidFill>
                  <a:schemeClr val="tx1"/>
                </a:solidFill>
              </a:rPr>
              <a:t> for </a:t>
            </a:r>
            <a:r>
              <a:rPr lang="en-US" b="1" dirty="0">
                <a:solidFill>
                  <a:srgbClr val="7030A0"/>
                </a:solidFill>
              </a:rPr>
              <a:t>digital</a:t>
            </a:r>
            <a:r>
              <a:rPr lang="en-US" dirty="0">
                <a:solidFill>
                  <a:schemeClr val="tx1"/>
                </a:solidFill>
              </a:rPr>
              <a:t> </a:t>
            </a:r>
          </a:p>
          <a:p>
            <a:pPr algn="l" rtl="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 analog </a:t>
            </a:r>
            <a:r>
              <a:rPr lang="en-US" b="1" dirty="0">
                <a:solidFill>
                  <a:srgbClr val="7030A0"/>
                </a:solidFill>
              </a:rPr>
              <a:t>A0:A5 </a:t>
            </a:r>
            <a:r>
              <a:rPr lang="en-US" dirty="0">
                <a:solidFill>
                  <a:schemeClr val="tx1"/>
                </a:solidFill>
              </a:rPr>
              <a:t>for </a:t>
            </a:r>
            <a:r>
              <a:rPr lang="en-US" b="1" dirty="0">
                <a:solidFill>
                  <a:srgbClr val="7030A0"/>
                </a:solidFill>
              </a:rPr>
              <a:t>analog</a:t>
            </a:r>
            <a:r>
              <a:rPr lang="en-US" dirty="0">
                <a:solidFill>
                  <a:schemeClr val="tx1"/>
                </a:solidFill>
              </a:rPr>
              <a:t> pins </a:t>
            </a:r>
          </a:p>
          <a:p>
            <a:pPr marL="0" indent="0" algn="l" rtl="0">
              <a:buNone/>
            </a:pPr>
            <a:r>
              <a:rPr lang="en-US" b="1" dirty="0">
                <a:solidFill>
                  <a:schemeClr val="tx1"/>
                </a:solidFill>
              </a:rPr>
              <a:t>Mode 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 Is the I/O mode the pin is set to “</a:t>
            </a:r>
            <a:r>
              <a:rPr lang="en-US" b="1" dirty="0">
                <a:solidFill>
                  <a:srgbClr val="7030A0"/>
                </a:solidFill>
              </a:rPr>
              <a:t>INPUT</a:t>
            </a:r>
            <a:r>
              <a:rPr lang="en-US" dirty="0">
                <a:solidFill>
                  <a:schemeClr val="tx1"/>
                </a:solidFill>
              </a:rPr>
              <a:t>” “</a:t>
            </a:r>
            <a:r>
              <a:rPr lang="en-US" b="1" dirty="0">
                <a:solidFill>
                  <a:srgbClr val="7030A0"/>
                </a:solidFill>
              </a:rPr>
              <a:t>OUTPUT</a:t>
            </a:r>
            <a:r>
              <a:rPr lang="en-US" dirty="0">
                <a:solidFill>
                  <a:schemeClr val="tx1"/>
                </a:solidFill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6165550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 rtl="0"/>
            <a:r>
              <a:rPr lang="en-US" dirty="0"/>
              <a:t>Digital output function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400" dirty="0"/>
              <a:t>Assign the state of an output pin 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400" dirty="0"/>
              <a:t>Assign either </a:t>
            </a:r>
            <a:r>
              <a:rPr lang="en-US" sz="2400" dirty="0">
                <a:solidFill>
                  <a:srgbClr val="00B0F0"/>
                </a:solidFill>
              </a:rPr>
              <a:t>LOW</a:t>
            </a:r>
            <a:r>
              <a:rPr lang="en-US" sz="2400" dirty="0"/>
              <a:t> or </a:t>
            </a:r>
            <a:r>
              <a:rPr lang="en-US" sz="2400" dirty="0">
                <a:solidFill>
                  <a:srgbClr val="00B0F0"/>
                </a:solidFill>
              </a:rPr>
              <a:t>HIGH</a:t>
            </a:r>
            <a:r>
              <a:rPr lang="en-US" sz="2400" dirty="0"/>
              <a:t> </a:t>
            </a:r>
          </a:p>
          <a:p>
            <a:pPr marL="0" indent="0" algn="ctr" rtl="0">
              <a:buNone/>
            </a:pPr>
            <a:r>
              <a:rPr lang="en-US" sz="2400" b="1" dirty="0"/>
              <a:t> digitalWrite(pin , Value)</a:t>
            </a:r>
          </a:p>
          <a:p>
            <a:pPr marL="0" indent="0" algn="l" rtl="0">
              <a:buNone/>
            </a:pPr>
            <a:r>
              <a:rPr lang="en-US" sz="2400" b="1" dirty="0"/>
              <a:t>Value 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400" dirty="0"/>
              <a:t>HIGH 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400" dirty="0"/>
              <a:t>LOW </a:t>
            </a:r>
          </a:p>
        </p:txBody>
      </p:sp>
    </p:spTree>
    <p:extLst>
      <p:ext uri="{BB962C8B-B14F-4D97-AF65-F5344CB8AC3E}">
        <p14:creationId xmlns:p14="http://schemas.microsoft.com/office/powerpoint/2010/main" val="306240528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 rtl="0"/>
            <a:r>
              <a:rPr lang="en-US" dirty="0"/>
              <a:t>Digital input function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400" dirty="0"/>
              <a:t>Returns the state of an input pin 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400" dirty="0"/>
              <a:t>Returns either </a:t>
            </a:r>
            <a:r>
              <a:rPr lang="en-US" sz="2400" dirty="0">
                <a:solidFill>
                  <a:srgbClr val="00B0F0"/>
                </a:solidFill>
              </a:rPr>
              <a:t>LOW</a:t>
            </a:r>
            <a:r>
              <a:rPr lang="en-US" sz="2400" dirty="0"/>
              <a:t> or </a:t>
            </a:r>
            <a:r>
              <a:rPr lang="en-US" sz="2400" dirty="0">
                <a:solidFill>
                  <a:srgbClr val="00B0F0"/>
                </a:solidFill>
              </a:rPr>
              <a:t>HIGH</a:t>
            </a:r>
            <a:r>
              <a:rPr lang="en-US" sz="2400" dirty="0"/>
              <a:t> </a:t>
            </a:r>
          </a:p>
          <a:p>
            <a:pPr marL="0" indent="0" algn="ctr" rtl="0">
              <a:buNone/>
            </a:pPr>
            <a:r>
              <a:rPr lang="en-US" sz="2400" b="1" dirty="0"/>
              <a:t> digitalRead(pin)</a:t>
            </a:r>
          </a:p>
          <a:p>
            <a:pPr marL="0" indent="0" algn="ctr" rtl="0">
              <a:buNone/>
            </a:pPr>
            <a:r>
              <a:rPr lang="en-US" sz="2400" b="1" dirty="0"/>
              <a:t> </a:t>
            </a:r>
            <a:endParaRPr lang="ar-EG" sz="2400" b="1" dirty="0"/>
          </a:p>
        </p:txBody>
      </p:sp>
    </p:spTree>
    <p:extLst>
      <p:ext uri="{BB962C8B-B14F-4D97-AF65-F5344CB8AC3E}">
        <p14:creationId xmlns:p14="http://schemas.microsoft.com/office/powerpoint/2010/main" val="174336377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 rtl="0"/>
            <a:r>
              <a:rPr lang="en-US" dirty="0"/>
              <a:t>Analog input function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400" dirty="0"/>
              <a:t>Returns the state of an analog pin 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400" dirty="0"/>
              <a:t>Returns an integer number from 0 to 1023 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400" dirty="0"/>
              <a:t>0 for 0Volt 1023 for 5Volts </a:t>
            </a:r>
          </a:p>
          <a:p>
            <a:pPr marL="0" indent="0" algn="ctr" rtl="0">
              <a:buNone/>
            </a:pPr>
            <a:r>
              <a:rPr lang="en-US" sz="2400" b="1" dirty="0"/>
              <a:t> </a:t>
            </a:r>
            <a:r>
              <a:rPr lang="en-US" sz="2400" b="1" dirty="0" err="1"/>
              <a:t>analogRead</a:t>
            </a:r>
            <a:r>
              <a:rPr lang="en-US" sz="2400" b="1" dirty="0"/>
              <a:t>(pin)</a:t>
            </a:r>
            <a:endParaRPr lang="ar-EG" sz="2400" b="1" dirty="0"/>
          </a:p>
        </p:txBody>
      </p:sp>
    </p:spTree>
    <p:extLst>
      <p:ext uri="{BB962C8B-B14F-4D97-AF65-F5344CB8AC3E}">
        <p14:creationId xmlns:p14="http://schemas.microsoft.com/office/powerpoint/2010/main" val="350310051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29F55B-425D-47AD-AE00-824C413EB5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Pulse Width Modulation</a:t>
            </a:r>
            <a:endParaRPr lang="ar-EG" dirty="0"/>
          </a:p>
        </p:txBody>
      </p: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604D0265-2C10-4143-83A4-81F30BB538B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algn="l" rtl="0"/>
            <a:r>
              <a:rPr lang="en-US" b="1" dirty="0"/>
              <a:t>On-Time</a:t>
            </a:r>
            <a:r>
              <a:rPr lang="en-US" dirty="0"/>
              <a:t> − Duration of time signal is high.</a:t>
            </a:r>
          </a:p>
          <a:p>
            <a:pPr algn="l" rtl="0"/>
            <a:r>
              <a:rPr lang="en-US" b="1" dirty="0"/>
              <a:t>Off-Time</a:t>
            </a:r>
            <a:r>
              <a:rPr lang="en-US" dirty="0"/>
              <a:t> − Duration of time signal is low.</a:t>
            </a:r>
          </a:p>
          <a:p>
            <a:pPr algn="l" rtl="0"/>
            <a:r>
              <a:rPr lang="en-US" b="1" dirty="0"/>
              <a:t>Period</a:t>
            </a:r>
            <a:r>
              <a:rPr lang="en-US" dirty="0"/>
              <a:t> − It is represented as the sum of on-time and off-time of PWM signal.</a:t>
            </a:r>
          </a:p>
          <a:p>
            <a:pPr algn="l" rtl="0"/>
            <a:r>
              <a:rPr lang="en-US" b="1" dirty="0"/>
              <a:t>Duty Cycle</a:t>
            </a:r>
            <a:r>
              <a:rPr lang="en-US" dirty="0"/>
              <a:t> − It is represented as the percentage of time signal that remains on during the period of the PWM signal.</a:t>
            </a:r>
          </a:p>
          <a:p>
            <a:pPr algn="l" rtl="0"/>
            <a:endParaRPr lang="ar-EG" dirty="0"/>
          </a:p>
        </p:txBody>
      </p:sp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6FB47824-1816-416E-BCD0-FF7649FD3E6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211890" y="2603500"/>
            <a:ext cx="4763165" cy="1905266"/>
          </a:xfr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B6A9E11-CC4E-46FA-949A-CB94106C67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6982" y="4665202"/>
            <a:ext cx="3074381" cy="72239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ACA4DD8-5DE0-49F9-89E7-4BF4538856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4704" y="5544034"/>
            <a:ext cx="3628073" cy="850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28962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6DB6B3-638E-4C88-A201-1865F807A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Analog Output Function  </a:t>
            </a:r>
            <a:endParaRPr lang="ar-E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4DA9F8-F6A7-4BF2-9619-7F8ED9D082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dirty="0"/>
              <a:t>writes an analog value (PWM wave) to a pin</a:t>
            </a:r>
          </a:p>
          <a:p>
            <a:pPr algn="l" rtl="0"/>
            <a:r>
              <a:rPr lang="en-US" dirty="0"/>
              <a:t>this function works on pins 3, 5, 6, 9, 10, and 11.</a:t>
            </a:r>
          </a:p>
          <a:p>
            <a:pPr algn="l" rtl="0"/>
            <a:r>
              <a:rPr lang="en-US" dirty="0"/>
              <a:t>Values from 0 to 255 </a:t>
            </a:r>
          </a:p>
          <a:p>
            <a:pPr algn="l" rtl="0"/>
            <a:r>
              <a:rPr lang="en-US" dirty="0"/>
              <a:t>0 mean Zero Volt </a:t>
            </a:r>
          </a:p>
          <a:p>
            <a:pPr algn="l" rtl="0"/>
            <a:r>
              <a:rPr lang="en-US" dirty="0"/>
              <a:t>255 mean 5 Volt </a:t>
            </a:r>
          </a:p>
          <a:p>
            <a:pPr marL="0" indent="0" algn="ctr" rtl="0">
              <a:buNone/>
            </a:pPr>
            <a:r>
              <a:rPr lang="en-US" b="1" dirty="0">
                <a:latin typeface="+mn-ea"/>
              </a:rPr>
              <a:t>analogWrite(</a:t>
            </a:r>
            <a:r>
              <a:rPr lang="en-US" b="1" dirty="0" err="1">
                <a:latin typeface="+mn-ea"/>
              </a:rPr>
              <a:t>pin,value</a:t>
            </a:r>
            <a:r>
              <a:rPr lang="en-US" b="1" dirty="0">
                <a:latin typeface="+mn-ea"/>
              </a:rPr>
              <a:t>)</a:t>
            </a:r>
            <a:endParaRPr lang="ar-EG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1846996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711E9-4D20-4763-B8EC-80DE5B917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Embedded system Component 	</a:t>
            </a:r>
            <a:endParaRPr lang="ar-EG" dirty="0"/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FFC711E2-A278-407A-8AB5-761589758E7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77332941"/>
              </p:ext>
            </p:extLst>
          </p:nvPr>
        </p:nvGraphicFramePr>
        <p:xfrm>
          <a:off x="1683543" y="2616752"/>
          <a:ext cx="8824913" cy="34163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3186156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Delay function</a:t>
            </a:r>
            <a:endParaRPr lang="ar-E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400" dirty="0"/>
              <a:t>Pauses the program for milliseconds 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sz="2400" dirty="0"/>
              <a:t>Useful for human interaction </a:t>
            </a:r>
          </a:p>
          <a:p>
            <a:pPr algn="ctr" rtl="0"/>
            <a:r>
              <a:rPr lang="en-US" sz="2400" b="1" dirty="0"/>
              <a:t> delay(m sec) </a:t>
            </a:r>
          </a:p>
        </p:txBody>
      </p:sp>
    </p:spTree>
    <p:extLst>
      <p:ext uri="{BB962C8B-B14F-4D97-AF65-F5344CB8AC3E}">
        <p14:creationId xmlns:p14="http://schemas.microsoft.com/office/powerpoint/2010/main" val="404293578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Delay Microseconds() </a:t>
            </a:r>
            <a:endParaRPr lang="ar-EG" dirty="0"/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 rtl="0"/>
            <a:r>
              <a:rPr lang="en-US" cap="none" dirty="0">
                <a:solidFill>
                  <a:schemeClr val="tx1"/>
                </a:solidFill>
              </a:rPr>
              <a:t>The same function of normal “delay” but </a:t>
            </a:r>
          </a:p>
          <a:p>
            <a:pPr algn="l" rtl="0"/>
            <a:r>
              <a:rPr lang="en-US" cap="none" dirty="0">
                <a:solidFill>
                  <a:schemeClr val="tx1"/>
                </a:solidFill>
              </a:rPr>
              <a:t>Normal delay measure in mille second</a:t>
            </a:r>
          </a:p>
          <a:p>
            <a:pPr algn="l" rtl="0"/>
            <a:r>
              <a:rPr lang="en-US" cap="none" dirty="0">
                <a:solidFill>
                  <a:schemeClr val="tx1"/>
                </a:solidFill>
              </a:rPr>
              <a:t> This function measure in micro second</a:t>
            </a:r>
          </a:p>
          <a:p>
            <a:pPr marL="0" indent="0" algn="ctr" rtl="0">
              <a:buNone/>
            </a:pPr>
            <a:r>
              <a:rPr lang="en-US" b="1" dirty="0">
                <a:solidFill>
                  <a:schemeClr val="tx1"/>
                </a:solidFill>
              </a:rPr>
              <a:t>delayMicroseconds(time);</a:t>
            </a:r>
          </a:p>
          <a:p>
            <a:pPr marL="0" indent="0" algn="l" rtl="0">
              <a:buNone/>
            </a:pPr>
            <a:r>
              <a:rPr lang="en-US" cap="none" dirty="0">
                <a:solidFill>
                  <a:schemeClr val="tx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436561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pulseIn</a:t>
            </a:r>
            <a:r>
              <a:rPr lang="en-US" dirty="0"/>
              <a:t>()</a:t>
            </a:r>
            <a:endParaRPr lang="ar-EG" dirty="0"/>
          </a:p>
        </p:txBody>
      </p:sp>
      <p:sp>
        <p:nvSpPr>
          <p:cNvPr id="6" name="Tex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cap="none" dirty="0">
                <a:solidFill>
                  <a:schemeClr val="tx1"/>
                </a:solidFill>
              </a:rPr>
              <a:t>We use this function to calculate time from Arduino call it to end of code 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cap="none" dirty="0">
                <a:solidFill>
                  <a:schemeClr val="tx1"/>
                </a:solidFill>
              </a:rPr>
              <a:t>Frist argument is the pin number 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en-US" cap="none" dirty="0">
                <a:solidFill>
                  <a:schemeClr val="tx1"/>
                </a:solidFill>
              </a:rPr>
              <a:t>Second  argument is the pulse level we want to detect</a:t>
            </a:r>
          </a:p>
          <a:p>
            <a:pPr marL="0" indent="0" algn="ctr" rtl="0">
              <a:buNone/>
            </a:pP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b="1" dirty="0">
                <a:solidFill>
                  <a:schemeClr val="tx1"/>
                </a:solidFill>
              </a:rPr>
              <a:t>pulseIn (Pin, State);</a:t>
            </a:r>
            <a:endParaRPr lang="en-US" b="1" cap="none" dirty="0">
              <a:solidFill>
                <a:schemeClr val="tx1"/>
              </a:solidFill>
            </a:endParaRPr>
          </a:p>
          <a:p>
            <a:pPr marL="342900" indent="-342900" algn="l" rtl="0">
              <a:buFont typeface="Arial" panose="020B0604020202020204" pitchFamily="34" charset="0"/>
              <a:buChar char="•"/>
            </a:pPr>
            <a:endParaRPr lang="ar-EG" cap="none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277332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96610-602E-4214-B57B-5009E546B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Communication</a:t>
            </a:r>
            <a:endParaRPr lang="ar-EG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EC86139-828A-4039-B6E6-CC9A88EFB5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41374" y="2474227"/>
            <a:ext cx="6109252" cy="3977513"/>
          </a:xfrm>
        </p:spPr>
      </p:pic>
    </p:spTree>
    <p:extLst>
      <p:ext uri="{BB962C8B-B14F-4D97-AF65-F5344CB8AC3E}">
        <p14:creationId xmlns:p14="http://schemas.microsoft.com/office/powerpoint/2010/main" val="139535038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serial communication </a:t>
            </a:r>
            <a:endParaRPr lang="ar-EG" dirty="0"/>
          </a:p>
        </p:txBody>
      </p:sp>
      <p:sp>
        <p:nvSpPr>
          <p:cNvPr id="5" name="Text Placeholder 4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algn="l" rtl="0"/>
            <a:r>
              <a:rPr lang="en-US" sz="2000" cap="none" dirty="0">
                <a:solidFill>
                  <a:schemeClr val="tx1"/>
                </a:solidFill>
              </a:rPr>
              <a:t>Used for communication between the Arduino board and a computer or other devices. </a:t>
            </a:r>
          </a:p>
          <a:p>
            <a:pPr algn="l" rtl="0"/>
            <a:r>
              <a:rPr lang="en-US" sz="2000" cap="none" dirty="0">
                <a:solidFill>
                  <a:schemeClr val="tx1"/>
                </a:solidFill>
              </a:rPr>
              <a:t>All Arduino boards have at least one serial port </a:t>
            </a:r>
          </a:p>
          <a:p>
            <a:pPr algn="l" rtl="0"/>
            <a:r>
              <a:rPr lang="en-US" sz="2000" cap="none" dirty="0">
                <a:solidFill>
                  <a:schemeClr val="tx1"/>
                </a:solidFill>
              </a:rPr>
              <a:t>It communicates on digital pins 0 (RX) and 1 (TX) as well as with the computer via USB.</a:t>
            </a:r>
          </a:p>
          <a:p>
            <a:pPr algn="l" rtl="0"/>
            <a:r>
              <a:rPr lang="en-US" sz="2000" cap="none" dirty="0">
                <a:solidFill>
                  <a:schemeClr val="tx1"/>
                </a:solidFill>
              </a:rPr>
              <a:t> Thus, if you use these functions, you cannot also use pins 0 and 1 for digital input or output.</a:t>
            </a:r>
            <a:endParaRPr lang="ar-EG" sz="2000" cap="none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207174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Serial functions </a:t>
            </a:r>
            <a:endParaRPr lang="ar-EG" dirty="0"/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342900" indent="-342900" algn="l" rtl="0">
              <a:buFont typeface="Wingdings" panose="05000000000000000000" pitchFamily="2" charset="2"/>
              <a:buChar char="q"/>
            </a:pPr>
            <a:r>
              <a:rPr lang="en-US" b="1" cap="none" dirty="0">
                <a:solidFill>
                  <a:schemeClr val="tx1"/>
                </a:solidFill>
              </a:rPr>
              <a:t> Serial . begin(Baud Rate)</a:t>
            </a:r>
          </a:p>
          <a:p>
            <a:pPr algn="l" rtl="0"/>
            <a:r>
              <a:rPr lang="en-US" cap="none" dirty="0"/>
              <a:t>To start communication with other devices</a:t>
            </a:r>
          </a:p>
          <a:p>
            <a:pPr algn="l" rtl="0"/>
            <a:r>
              <a:rPr lang="en-US" dirty="0"/>
              <a:t>Sets the data rate in bits per second (baud) for serial data transmission</a:t>
            </a:r>
            <a:endParaRPr lang="en-US" cap="none" dirty="0"/>
          </a:p>
          <a:p>
            <a:pPr marL="342900" indent="-342900" algn="l" rtl="0">
              <a:buFont typeface="Wingdings" panose="05000000000000000000" pitchFamily="2" charset="2"/>
              <a:buChar char="q"/>
            </a:pPr>
            <a:r>
              <a:rPr lang="en-US" b="1" cap="none" dirty="0"/>
              <a:t>Serial . print(Value, Format)</a:t>
            </a:r>
          </a:p>
          <a:p>
            <a:pPr algn="l" rtl="0"/>
            <a:r>
              <a:rPr lang="en-US" cap="none" dirty="0"/>
              <a:t>To show data received from Arduino on serial monitor on your PC .</a:t>
            </a:r>
          </a:p>
          <a:p>
            <a:pPr algn="l" rtl="0"/>
            <a:r>
              <a:rPr lang="en-US" cap="none" dirty="0"/>
              <a:t> Format is optional Parameter [BIN, OCT, HEX, DEC] </a:t>
            </a:r>
          </a:p>
          <a:p>
            <a:pPr algn="l" rtl="0"/>
            <a:r>
              <a:rPr lang="en-US" cap="none" dirty="0"/>
              <a:t>Printe</a:t>
            </a:r>
            <a:r>
              <a:rPr lang="en-US" dirty="0"/>
              <a:t>d Data shown in the same line </a:t>
            </a:r>
            <a:endParaRPr lang="ar-EG" cap="none" dirty="0"/>
          </a:p>
        </p:txBody>
      </p:sp>
    </p:spTree>
    <p:extLst>
      <p:ext uri="{BB962C8B-B14F-4D97-AF65-F5344CB8AC3E}">
        <p14:creationId xmlns:p14="http://schemas.microsoft.com/office/powerpoint/2010/main" val="5832370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87385-CF9C-44EB-BCBF-C237E0207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Serial Communication</a:t>
            </a:r>
            <a:endParaRPr lang="ar-E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7A07D2-AEF2-4654-B7A2-CB8B748122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b="1" dirty="0"/>
              <a:t>Serial.available()</a:t>
            </a:r>
          </a:p>
          <a:p>
            <a:pPr algn="l" rtl="0"/>
            <a:r>
              <a:rPr lang="en-US" dirty="0"/>
              <a:t>Get the number of bytes available for reading from the serial port.</a:t>
            </a:r>
          </a:p>
          <a:p>
            <a:pPr algn="l" rtl="0"/>
            <a:r>
              <a:rPr lang="en-US" dirty="0"/>
              <a:t>Data Returned stored in Serial Buffer Register </a:t>
            </a:r>
          </a:p>
          <a:p>
            <a:pPr marL="0" indent="0" algn="l" rtl="0">
              <a:buNone/>
            </a:pPr>
            <a:endParaRPr lang="en-US" dirty="0"/>
          </a:p>
          <a:p>
            <a:pPr algn="l" rtl="0"/>
            <a:r>
              <a:rPr lang="en-US" b="1" dirty="0"/>
              <a:t>Serial.read()</a:t>
            </a:r>
          </a:p>
          <a:p>
            <a:pPr algn="l" rtl="0"/>
            <a:r>
              <a:rPr lang="en-US" dirty="0"/>
              <a:t>Reads incoming serial data</a:t>
            </a:r>
          </a:p>
          <a:p>
            <a:pPr algn="l" rtl="0"/>
            <a:r>
              <a:rPr lang="en-US" dirty="0"/>
              <a:t>Return Data </a:t>
            </a:r>
          </a:p>
          <a:p>
            <a:pPr marL="0" indent="0" algn="l" rtl="0">
              <a:buNone/>
            </a:pPr>
            <a:endParaRPr lang="en-US" dirty="0"/>
          </a:p>
          <a:p>
            <a:pPr algn="l" rtl="0"/>
            <a:endParaRPr lang="ar-EG" dirty="0"/>
          </a:p>
        </p:txBody>
      </p:sp>
    </p:spTree>
    <p:extLst>
      <p:ext uri="{BB962C8B-B14F-4D97-AF65-F5344CB8AC3E}">
        <p14:creationId xmlns:p14="http://schemas.microsoft.com/office/powerpoint/2010/main" val="109836172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sz="8800" dirty="0">
                <a:latin typeface="Tralfamadore" panose="02000505020000020004" pitchFamily="2" charset="0"/>
              </a:rPr>
              <a:t>Part</a:t>
            </a:r>
            <a:r>
              <a:rPr lang="en-US" sz="8800" dirty="0">
                <a:latin typeface="Agency FB" panose="020B0503020202020204" pitchFamily="34" charset="0"/>
              </a:rPr>
              <a:t> 5 </a:t>
            </a:r>
            <a:endParaRPr lang="ar-EG" sz="8800" dirty="0">
              <a:latin typeface="Agency FB" panose="020B0503020202020204" pitchFamily="34" charset="0"/>
            </a:endParaRP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904F7285-3D6E-49F7-9746-E66FD0C49B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5" y="4777381"/>
            <a:ext cx="8825658" cy="861420"/>
          </a:xfrm>
        </p:spPr>
        <p:txBody>
          <a:bodyPr>
            <a:normAutofit/>
          </a:bodyPr>
          <a:lstStyle/>
          <a:p>
            <a:pPr algn="ctr"/>
            <a:r>
              <a:rPr lang="en-US" sz="4400" dirty="0"/>
              <a:t>Sensors and Actuators   </a:t>
            </a:r>
            <a:endParaRPr lang="ar-EG" sz="4400" dirty="0"/>
          </a:p>
        </p:txBody>
      </p:sp>
    </p:spTree>
    <p:extLst>
      <p:ext uri="{BB962C8B-B14F-4D97-AF65-F5344CB8AC3E}">
        <p14:creationId xmlns:p14="http://schemas.microsoft.com/office/powerpoint/2010/main" val="143706383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Sensors </a:t>
            </a:r>
            <a:endParaRPr lang="ar-E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17FC05-D010-4AB9-A05F-8AE86C9535F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algn="l" rtl="0">
              <a:lnSpc>
                <a:spcPct val="100000"/>
              </a:lnSpc>
            </a:pPr>
            <a:r>
              <a:rPr lang="en-US" sz="2000" dirty="0">
                <a:latin typeface="+mn-ea"/>
              </a:rPr>
              <a:t>How bright is it  ?</a:t>
            </a:r>
          </a:p>
          <a:p>
            <a:pPr algn="l" rtl="0">
              <a:lnSpc>
                <a:spcPct val="100000"/>
              </a:lnSpc>
            </a:pPr>
            <a:r>
              <a:rPr lang="en-US" sz="2000" dirty="0">
                <a:latin typeface="+mn-ea"/>
              </a:rPr>
              <a:t>How loud is it ? </a:t>
            </a:r>
          </a:p>
          <a:p>
            <a:pPr algn="l" rtl="0">
              <a:lnSpc>
                <a:spcPct val="100000"/>
              </a:lnSpc>
            </a:pPr>
            <a:r>
              <a:rPr lang="en-US" sz="2000" dirty="0">
                <a:latin typeface="+mn-ea"/>
              </a:rPr>
              <a:t>How humid is it ? </a:t>
            </a:r>
          </a:p>
          <a:p>
            <a:pPr algn="l" rtl="0">
              <a:lnSpc>
                <a:spcPct val="100000"/>
              </a:lnSpc>
            </a:pPr>
            <a:r>
              <a:rPr lang="en-US" sz="2000" dirty="0">
                <a:latin typeface="+mn-ea"/>
              </a:rPr>
              <a:t>How distance is it ?</a:t>
            </a:r>
          </a:p>
          <a:p>
            <a:pPr algn="l" rtl="0">
              <a:lnSpc>
                <a:spcPct val="100000"/>
              </a:lnSpc>
            </a:pPr>
            <a:r>
              <a:rPr lang="en-US" sz="2000" dirty="0">
                <a:latin typeface="+mn-ea"/>
              </a:rPr>
              <a:t>Is the button being pressed ?</a:t>
            </a:r>
          </a:p>
          <a:p>
            <a:pPr algn="l" rtl="0">
              <a:lnSpc>
                <a:spcPct val="100000"/>
              </a:lnSpc>
            </a:pPr>
            <a:r>
              <a:rPr lang="en-US" sz="2000" dirty="0">
                <a:latin typeface="+mn-ea"/>
              </a:rPr>
              <a:t>Is there motion ?  </a:t>
            </a:r>
            <a:endParaRPr lang="ar-EG" sz="2000" dirty="0">
              <a:latin typeface="+mn-ea"/>
            </a:endParaRPr>
          </a:p>
          <a:p>
            <a:endParaRPr lang="ar-EG" sz="2000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73EE420-6D0F-4D73-ADD2-14A75A89ED5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344288" y="2603500"/>
            <a:ext cx="4553261" cy="3416300"/>
          </a:xfrm>
        </p:spPr>
      </p:pic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437B2120-585A-4E67-8AC0-2950AE9A66D4}"/>
              </a:ext>
            </a:extLst>
          </p:cNvPr>
          <p:cNvSpPr txBox="1">
            <a:spLocks/>
          </p:cNvSpPr>
          <p:nvPr/>
        </p:nvSpPr>
        <p:spPr>
          <a:xfrm>
            <a:off x="596348" y="2654327"/>
            <a:ext cx="3551582" cy="346817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r" defTabSz="914400" rtl="1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1"/>
              </a:buClr>
              <a:buFont typeface="Wingdings" pitchFamily="2" charset="2"/>
              <a:buChar char="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11480" indent="-182880" algn="r" defTabSz="914400" rtl="1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0080" indent="-182880" algn="r" defTabSz="914400" rtl="1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68680" indent="-182880" algn="r" defTabSz="914400" rtl="1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97280" indent="-182880" algn="r" defTabSz="914400" rtl="1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4600" indent="-228600" algn="r" defTabSz="914400" rtl="1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71800" indent="-228600" algn="r" defTabSz="914400" rtl="1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29000" indent="-228600" algn="r" defTabSz="914400" rtl="1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06200" indent="-228600" algn="r" defTabSz="914400" rtl="1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1"/>
              </a:buClr>
              <a:buFont typeface="Wingdings" pitchFamily="2" charset="2"/>
              <a:buChar char="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rtl="0">
              <a:lnSpc>
                <a:spcPct val="100000"/>
              </a:lnSpc>
            </a:pPr>
            <a:endParaRPr lang="ar-EG" sz="2400" dirty="0"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892341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Sensors </a:t>
            </a:r>
            <a:endParaRPr lang="ar-EG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819B8B1-72C3-43E6-838A-D83976ECE0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 algn="l" rtl="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Allow the microcontroller </a:t>
            </a:r>
            <a:r>
              <a:rPr lang="en-US" b="1" dirty="0">
                <a:solidFill>
                  <a:schemeClr val="tx1"/>
                </a:solidFill>
              </a:rPr>
              <a:t>receive</a:t>
            </a:r>
            <a:r>
              <a:rPr lang="en-US" dirty="0">
                <a:solidFill>
                  <a:schemeClr val="tx1"/>
                </a:solidFill>
              </a:rPr>
              <a:t> info. From the environments </a:t>
            </a:r>
          </a:p>
          <a:p>
            <a:pPr marL="285750" indent="-285750" algn="l" rtl="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Perform operation </a:t>
            </a:r>
            <a:r>
              <a:rPr lang="en-US" b="1" dirty="0">
                <a:solidFill>
                  <a:schemeClr val="tx1"/>
                </a:solidFill>
              </a:rPr>
              <a:t>based</a:t>
            </a:r>
            <a:r>
              <a:rPr lang="en-US" dirty="0">
                <a:solidFill>
                  <a:schemeClr val="tx1"/>
                </a:solidFill>
              </a:rPr>
              <a:t> on the state of environment </a:t>
            </a:r>
          </a:p>
          <a:p>
            <a:pPr marL="285750" indent="-285750" algn="l" rtl="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Microcontroller sense </a:t>
            </a:r>
            <a:r>
              <a:rPr lang="en-US" b="1" dirty="0">
                <a:solidFill>
                  <a:schemeClr val="tx1"/>
                </a:solidFill>
              </a:rPr>
              <a:t>voltage only </a:t>
            </a:r>
          </a:p>
          <a:p>
            <a:pPr marL="285750" indent="-285750" algn="l" rtl="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</a:rPr>
              <a:t>Sensors logic must </a:t>
            </a:r>
            <a:r>
              <a:rPr lang="en-US" b="1" dirty="0">
                <a:solidFill>
                  <a:schemeClr val="tx1"/>
                </a:solidFill>
              </a:rPr>
              <a:t>convert</a:t>
            </a:r>
            <a:r>
              <a:rPr lang="en-US" dirty="0">
                <a:solidFill>
                  <a:schemeClr val="tx1"/>
                </a:solidFill>
              </a:rPr>
              <a:t> an environmental effect into voltage </a:t>
            </a:r>
          </a:p>
          <a:p>
            <a:pPr algn="l" rtl="0"/>
            <a:endParaRPr lang="ar-EG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57370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55691C-2FC4-423C-ABFD-0BCB77610C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Embedded System Characteristics</a:t>
            </a:r>
            <a:endParaRPr lang="ar-EG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B33225F-7FE2-4496-89A8-5A3BC55CFC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823804"/>
          </a:xfrm>
        </p:spPr>
        <p:txBody>
          <a:bodyPr>
            <a:normAutofit fontScale="92500" lnSpcReduction="10000"/>
          </a:bodyPr>
          <a:lstStyle/>
          <a:p>
            <a:pPr algn="l" rtl="0"/>
            <a:r>
              <a:rPr lang="en-US" b="1" dirty="0"/>
              <a:t>Single Function </a:t>
            </a:r>
          </a:p>
          <a:p>
            <a:pPr algn="l" rtl="0"/>
            <a:r>
              <a:rPr lang="en-US" b="1" dirty="0"/>
              <a:t>Tightly constrained</a:t>
            </a:r>
          </a:p>
          <a:p>
            <a:pPr marL="0" indent="0" algn="l" rtl="0">
              <a:buNone/>
            </a:pPr>
            <a:r>
              <a:rPr lang="en-US" dirty="0"/>
              <a:t>Size, Speed, Power ,Cost</a:t>
            </a:r>
          </a:p>
          <a:p>
            <a:pPr algn="l" rtl="0"/>
            <a:r>
              <a:rPr lang="en-US" b="1" dirty="0"/>
              <a:t>Reactive and Real time</a:t>
            </a:r>
          </a:p>
          <a:p>
            <a:pPr algn="l" rtl="0"/>
            <a:r>
              <a:rPr lang="en-US" b="1" dirty="0"/>
              <a:t>Microprocessors based</a:t>
            </a:r>
          </a:p>
          <a:p>
            <a:pPr algn="l" rtl="0"/>
            <a:r>
              <a:rPr lang="en-US" b="1" dirty="0"/>
              <a:t>Memory </a:t>
            </a:r>
          </a:p>
          <a:p>
            <a:pPr algn="l" rtl="0"/>
            <a:r>
              <a:rPr lang="en-US" b="1" dirty="0"/>
              <a:t>Connected </a:t>
            </a:r>
          </a:p>
          <a:p>
            <a:pPr marL="0" indent="0" algn="l" rtl="0">
              <a:buNone/>
            </a:pPr>
            <a:r>
              <a:rPr lang="en-US" dirty="0"/>
              <a:t>Connected peripherals to connect input and output devices.</a:t>
            </a:r>
            <a:r>
              <a:rPr lang="en-US" b="1" dirty="0"/>
              <a:t> </a:t>
            </a:r>
          </a:p>
          <a:p>
            <a:pPr algn="l" rtl="0"/>
            <a:r>
              <a:rPr lang="en-US" b="1" dirty="0"/>
              <a:t>HW-SW systems </a:t>
            </a:r>
          </a:p>
          <a:p>
            <a:pPr marL="0" indent="0" algn="l" rtl="0">
              <a:buNone/>
            </a:pPr>
            <a:r>
              <a:rPr lang="en-US" dirty="0"/>
              <a:t>Software is used for more features and flexibility. Hardware is used for performance and security.</a:t>
            </a:r>
            <a:endParaRPr lang="ar-EG" b="1" dirty="0"/>
          </a:p>
        </p:txBody>
      </p:sp>
    </p:spTree>
    <p:extLst>
      <p:ext uri="{BB962C8B-B14F-4D97-AF65-F5344CB8AC3E}">
        <p14:creationId xmlns:p14="http://schemas.microsoft.com/office/powerpoint/2010/main" val="16668237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sz="4000" dirty="0"/>
              <a:t>Actuators</a:t>
            </a:r>
            <a:r>
              <a:rPr lang="en-US" sz="8800" dirty="0">
                <a:latin typeface="Agency FB" panose="020B0503020202020204" pitchFamily="34" charset="0"/>
              </a:rPr>
              <a:t> </a:t>
            </a:r>
            <a:endParaRPr lang="ar-EG" sz="8800" dirty="0">
              <a:latin typeface="Agency FB" panose="020B0503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FBE458-2E15-4494-B872-F73CAA37982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pPr algn="l" rtl="0"/>
            <a:r>
              <a:rPr lang="en-US" dirty="0"/>
              <a:t>Devices that cause something to happen in the physical word </a:t>
            </a:r>
          </a:p>
          <a:p>
            <a:pPr algn="l" rtl="0">
              <a:lnSpc>
                <a:spcPct val="300000"/>
              </a:lnSpc>
            </a:pPr>
            <a:r>
              <a:rPr lang="en-US" dirty="0"/>
              <a:t>Visual → LEDs , LCDs </a:t>
            </a:r>
          </a:p>
          <a:p>
            <a:pPr algn="l" rtl="0">
              <a:lnSpc>
                <a:spcPct val="300000"/>
              </a:lnSpc>
            </a:pPr>
            <a:r>
              <a:rPr lang="en-US" dirty="0"/>
              <a:t>Audio → Buzzer , Speaker </a:t>
            </a:r>
          </a:p>
          <a:p>
            <a:pPr algn="l" rtl="0">
              <a:lnSpc>
                <a:spcPct val="300000"/>
              </a:lnSpc>
            </a:pPr>
            <a:r>
              <a:rPr lang="en-US" dirty="0"/>
              <a:t>Motion → Motors , valves</a:t>
            </a:r>
          </a:p>
          <a:p>
            <a:pPr algn="l" rtl="0"/>
            <a:endParaRPr lang="ar-EG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85E20795-F067-42C1-B742-F8F08BE982F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398935" y="2603500"/>
            <a:ext cx="4443967" cy="3416300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DD36A61-F719-499A-B98F-6B69A4C977BC}"/>
              </a:ext>
            </a:extLst>
          </p:cNvPr>
          <p:cNvSpPr txBox="1"/>
          <p:nvPr/>
        </p:nvSpPr>
        <p:spPr>
          <a:xfrm>
            <a:off x="8637430" y="3313043"/>
            <a:ext cx="3316031" cy="76591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>
              <a:lnSpc>
                <a:spcPct val="300000"/>
              </a:lnSpc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04087407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5C7E08C-F7BC-467F-8DD6-283471B15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Actuators</a:t>
            </a:r>
            <a:endParaRPr lang="ar-EG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A373FB-F70E-41E8-AABC-91D84AC13B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en-US" dirty="0"/>
              <a:t>Digital Actuators </a:t>
            </a:r>
            <a:endParaRPr lang="ar-EG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24E2F36-DD08-49D7-A7D4-869FFFC2752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US" dirty="0"/>
              <a:t>They only control the power 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US" dirty="0"/>
              <a:t>Even complicated actuators can be controlled via power </a:t>
            </a:r>
          </a:p>
          <a:p>
            <a:pPr algn="l" rtl="0"/>
            <a:endParaRPr lang="ar-EG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FFDC73F-E67D-4956-AD0E-0A1513DDB0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l" rtl="0"/>
            <a:r>
              <a:rPr lang="en-US" dirty="0"/>
              <a:t>Analog Actuators </a:t>
            </a:r>
            <a:endParaRPr lang="ar-EG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C6D0545-CE6E-4D56-B204-30E30FAEA85F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US" dirty="0"/>
              <a:t>Many actuators need an analog voltage for complete control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US" dirty="0"/>
              <a:t>Arduino can’t generate analog outputs 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US" dirty="0"/>
              <a:t>DAC will convert digital numbers to analog voltage 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US" dirty="0"/>
              <a:t>Most microcontrollers don’t have DAC 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US" dirty="0"/>
              <a:t>Can by one attached </a:t>
            </a:r>
          </a:p>
          <a:p>
            <a:pPr algn="l" rtl="0"/>
            <a:endParaRPr lang="ar-EG" dirty="0"/>
          </a:p>
        </p:txBody>
      </p:sp>
    </p:spTree>
    <p:extLst>
      <p:ext uri="{BB962C8B-B14F-4D97-AF65-F5344CB8AC3E}">
        <p14:creationId xmlns:p14="http://schemas.microsoft.com/office/powerpoint/2010/main" val="282158160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839156-B8D1-487B-8030-0726241A0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Electronic Component </a:t>
            </a:r>
            <a:endParaRPr lang="ar-E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852609-F0E5-4874-9FDF-D565D9303B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dirty="0"/>
              <a:t>LED</a:t>
            </a:r>
          </a:p>
          <a:p>
            <a:pPr algn="l" rtl="0"/>
            <a:r>
              <a:rPr lang="en-US" dirty="0"/>
              <a:t>Button </a:t>
            </a:r>
          </a:p>
          <a:p>
            <a:pPr algn="l" rtl="0"/>
            <a:r>
              <a:rPr lang="en-US" dirty="0"/>
              <a:t>LDR</a:t>
            </a:r>
          </a:p>
          <a:p>
            <a:pPr algn="l" rtl="0"/>
            <a:r>
              <a:rPr lang="en-US" dirty="0"/>
              <a:t>Potentiometer</a:t>
            </a:r>
          </a:p>
          <a:p>
            <a:pPr algn="l" rtl="0"/>
            <a:r>
              <a:rPr lang="en-US" dirty="0"/>
              <a:t>Buzzer </a:t>
            </a:r>
            <a:endParaRPr lang="ar-EG" dirty="0"/>
          </a:p>
        </p:txBody>
      </p:sp>
    </p:spTree>
    <p:extLst>
      <p:ext uri="{BB962C8B-B14F-4D97-AF65-F5344CB8AC3E}">
        <p14:creationId xmlns:p14="http://schemas.microsoft.com/office/powerpoint/2010/main" val="83735541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LED </a:t>
            </a:r>
            <a:endParaRPr lang="ar-E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451ED7-CEFF-4DE1-B4D6-C290D9D460B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pPr algn="l" rtl="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Two terminal “ anode + the long terminal  cathode – the short terminal “</a:t>
            </a:r>
          </a:p>
          <a:p>
            <a:pPr algn="l" rtl="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Current only flow in one direction + to – </a:t>
            </a:r>
          </a:p>
          <a:p>
            <a:pPr algn="l" rtl="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Anode – cathode voltage must be above threshold </a:t>
            </a:r>
          </a:p>
          <a:p>
            <a:pPr algn="l" rtl="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LEDs have a maximum current limit</a:t>
            </a:r>
          </a:p>
          <a:p>
            <a:pPr algn="l" rtl="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/>
              <a:t>Don’t connect LEDs directly with power supply </a:t>
            </a:r>
            <a:endParaRPr lang="ar-EG" dirty="0"/>
          </a:p>
          <a:p>
            <a:pPr algn="l" rtl="0">
              <a:buFont typeface="Wingdings" panose="05000000000000000000" pitchFamily="2" charset="2"/>
              <a:buChar char="§"/>
            </a:pPr>
            <a:endParaRPr lang="ar-EG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88DC380-16D4-4019-871B-8F48A336D29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1248" y="2784300"/>
            <a:ext cx="4019341" cy="3054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29954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Push button </a:t>
            </a:r>
            <a:endParaRPr lang="ar-EG" dirty="0"/>
          </a:p>
        </p:txBody>
      </p:sp>
      <p:sp>
        <p:nvSpPr>
          <p:cNvPr id="5" name="TextBox 4"/>
          <p:cNvSpPr txBox="1"/>
          <p:nvPr/>
        </p:nvSpPr>
        <p:spPr>
          <a:xfrm>
            <a:off x="536902" y="2375883"/>
            <a:ext cx="7401150" cy="87177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Closing switch complete circuit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Voltage on both terminal  is identical when switch is closed </a:t>
            </a:r>
            <a:endParaRPr lang="ar-EG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941" t="41389" r="31308" b="16511"/>
          <a:stretch/>
        </p:blipFill>
        <p:spPr>
          <a:xfrm>
            <a:off x="5773520" y="3942911"/>
            <a:ext cx="2071766" cy="192586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8024" y="4110720"/>
            <a:ext cx="2071766" cy="173779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AE4F2E4-852B-4F07-95AF-423BEFDB9B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296" y="3610341"/>
            <a:ext cx="4004486" cy="2738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99328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EXP. 1: Light up your LED!</a:t>
            </a:r>
            <a:endParaRPr lang="ar-EG" dirty="0"/>
          </a:p>
        </p:txBody>
      </p:sp>
      <p:pic>
        <p:nvPicPr>
          <p:cNvPr id="8" name="图形 7">
            <a:extLst>
              <a:ext uri="{FF2B5EF4-FFF2-40B4-BE49-F238E27FC236}">
                <a16:creationId xmlns:a16="http://schemas.microsoft.com/office/drawing/2014/main" id="{E2861784-C714-43A2-DB17-6C50217DCB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49009" y="2608193"/>
            <a:ext cx="5589103" cy="3958948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00C8F890-812A-CEDE-6C4C-7105E8760F8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9331" y="2608193"/>
            <a:ext cx="5344583" cy="3184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72725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EXP. 2: Breathing LED (PWM)</a:t>
            </a:r>
            <a:endParaRPr lang="ar-EG" dirty="0"/>
          </a:p>
        </p:txBody>
      </p:sp>
      <p:pic>
        <p:nvPicPr>
          <p:cNvPr id="3" name="图形 2">
            <a:extLst>
              <a:ext uri="{FF2B5EF4-FFF2-40B4-BE49-F238E27FC236}">
                <a16:creationId xmlns:a16="http://schemas.microsoft.com/office/drawing/2014/main" id="{4428D42C-0309-4122-63CB-BFC8288A72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9466" y="2470702"/>
            <a:ext cx="5953125" cy="401955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2448B09-5584-8358-27D0-BDFE2110D50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75983" y="2470702"/>
            <a:ext cx="3715257" cy="4188985"/>
          </a:xfrm>
          <a:prstGeom prst="rect">
            <a:avLst/>
          </a:prstGeom>
        </p:spPr>
      </p:pic>
      <p:sp>
        <p:nvSpPr>
          <p:cNvPr id="6" name="矩形: 圆角 5">
            <a:extLst>
              <a:ext uri="{FF2B5EF4-FFF2-40B4-BE49-F238E27FC236}">
                <a16:creationId xmlns:a16="http://schemas.microsoft.com/office/drawing/2014/main" id="{9734D4AA-6755-81CA-2C5E-D9570031AE4A}"/>
              </a:ext>
            </a:extLst>
          </p:cNvPr>
          <p:cNvSpPr/>
          <p:nvPr/>
        </p:nvSpPr>
        <p:spPr>
          <a:xfrm>
            <a:off x="7849590" y="4500748"/>
            <a:ext cx="2707574" cy="391886"/>
          </a:xfrm>
          <a:prstGeom prst="round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404428A-A7E7-470A-E841-EA9632B85E8D}"/>
              </a:ext>
            </a:extLst>
          </p:cNvPr>
          <p:cNvSpPr txBox="1"/>
          <p:nvPr/>
        </p:nvSpPr>
        <p:spPr>
          <a:xfrm>
            <a:off x="9233611" y="4131416"/>
            <a:ext cx="1701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PWM Output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026901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Light Depended Resistor “ LDR”  </a:t>
            </a:r>
            <a:r>
              <a:rPr lang="ar-EG" dirty="0"/>
              <a:t> 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9D41B32-66EA-499B-9FAE-E342677129D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3569" y="2659062"/>
            <a:ext cx="3314700" cy="3305175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CA8DD5A-75DF-4EB7-8AAA-7526E63EAD15}"/>
              </a:ext>
            </a:extLst>
          </p:cNvPr>
          <p:cNvSpPr txBox="1">
            <a:spLocks noGrp="1"/>
          </p:cNvSpPr>
          <p:nvPr>
            <p:ph sz="half" idx="1"/>
          </p:nvPr>
        </p:nvSpPr>
        <p:spPr>
          <a:xfrm>
            <a:off x="1154954" y="2603500"/>
            <a:ext cx="4825158" cy="170816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US" sz="2000" dirty="0"/>
              <a:t>Two terminal device 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US" sz="2000" dirty="0"/>
              <a:t>Analog sensor 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US" sz="2000" dirty="0"/>
              <a:t>In darkness resistance increase 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US" sz="2000" dirty="0"/>
              <a:t>In brightness resistance decrease</a:t>
            </a:r>
          </a:p>
        </p:txBody>
      </p:sp>
    </p:spTree>
    <p:extLst>
      <p:ext uri="{BB962C8B-B14F-4D97-AF65-F5344CB8AC3E}">
        <p14:creationId xmlns:p14="http://schemas.microsoft.com/office/powerpoint/2010/main" val="312354617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Potentiometer </a:t>
            </a:r>
            <a:endParaRPr lang="ar-EG" dirty="0"/>
          </a:p>
        </p:txBody>
      </p:sp>
      <p:sp>
        <p:nvSpPr>
          <p:cNvPr id="3" name="TextBox 2"/>
          <p:cNvSpPr txBox="1"/>
          <p:nvPr/>
        </p:nvSpPr>
        <p:spPr>
          <a:xfrm>
            <a:off x="929072" y="2377048"/>
            <a:ext cx="10333856" cy="142000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dirty="0"/>
              <a:t>A potentiometer, informally a pot, is a three-terminal resistor with a sliding or rotating contact that forms an adjustable voltage divider. If only two terminals are used, one end and the wiper, it acts as a variable resistor or rheostat.</a:t>
            </a:r>
            <a:endParaRPr lang="ar-EG" sz="2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891" y="4480952"/>
            <a:ext cx="2302092" cy="19309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4932" y="4480952"/>
            <a:ext cx="2846329" cy="19309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888F52E-D212-4B73-B26F-CFFD12553B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4210" y="4480952"/>
            <a:ext cx="1941444" cy="1930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66490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Buzzer </a:t>
            </a:r>
            <a:endParaRPr lang="ar-EG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CE3330D-6327-464A-A50A-A3EFCB8BF04C}"/>
              </a:ext>
            </a:extLst>
          </p:cNvPr>
          <p:cNvSpPr txBox="1">
            <a:spLocks noGrp="1"/>
          </p:cNvSpPr>
          <p:nvPr>
            <p:ph sz="half" idx="1"/>
          </p:nvPr>
        </p:nvSpPr>
        <p:spPr>
          <a:xfrm>
            <a:off x="1154954" y="2603500"/>
            <a:ext cx="4825158" cy="105157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US" dirty="0"/>
              <a:t>Two input : signal / ground 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US" dirty="0"/>
              <a:t>Produces a sound when applying voltage </a:t>
            </a:r>
            <a:endParaRPr lang="ar-EG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BBDF9AF-B927-4C94-BBEE-C151A0CA603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7508" y="3081645"/>
            <a:ext cx="1779967" cy="1964102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97300352-13B6-A1FE-8D52-75327CA099A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2415066" y="3261479"/>
            <a:ext cx="1783829" cy="3568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4599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1B6DC-AA56-4E53-BBFD-EC789A229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Structure of Embedded System</a:t>
            </a:r>
            <a:endParaRPr lang="ar-EG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FC62F82-0C07-49CE-9C31-B635EA6BB3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8848" y="3164715"/>
            <a:ext cx="9869784" cy="2719617"/>
          </a:xfrm>
        </p:spPr>
      </p:pic>
    </p:spTree>
    <p:extLst>
      <p:ext uri="{BB962C8B-B14F-4D97-AF65-F5344CB8AC3E}">
        <p14:creationId xmlns:p14="http://schemas.microsoft.com/office/powerpoint/2010/main" val="33045809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6322B-CEFD-4707-998C-E19A2D35D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Most Important Modules </a:t>
            </a:r>
            <a:endParaRPr lang="ar-EG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C238CD9-20E0-4C66-97F1-1335D6C327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dirty="0"/>
              <a:t>Ultrasonic HC-SR04</a:t>
            </a:r>
          </a:p>
          <a:p>
            <a:pPr algn="l" rtl="0"/>
            <a:r>
              <a:rPr lang="en-US" altLang="zh-CN" dirty="0"/>
              <a:t>Display Module</a:t>
            </a:r>
            <a:endParaRPr lang="en-US" dirty="0"/>
          </a:p>
          <a:p>
            <a:pPr algn="l" rtl="0"/>
            <a:r>
              <a:rPr lang="en-US" dirty="0"/>
              <a:t>Bluetooth Module HC-05 </a:t>
            </a:r>
          </a:p>
          <a:p>
            <a:pPr algn="l" rtl="0"/>
            <a:r>
              <a:rPr lang="en-US" altLang="zh-CN" dirty="0"/>
              <a:t>Relay Module </a:t>
            </a:r>
            <a:endParaRPr lang="en-US" dirty="0"/>
          </a:p>
          <a:p>
            <a:pPr algn="l" rtl="0"/>
            <a:r>
              <a:rPr lang="en-US" dirty="0"/>
              <a:t>Motors</a:t>
            </a:r>
          </a:p>
          <a:p>
            <a:pPr algn="l" rtl="0"/>
            <a:endParaRPr lang="en-US" dirty="0"/>
          </a:p>
          <a:p>
            <a:pPr algn="l" rtl="0"/>
            <a:endParaRPr lang="ar-EG" dirty="0"/>
          </a:p>
        </p:txBody>
      </p:sp>
    </p:spTree>
    <p:extLst>
      <p:ext uri="{BB962C8B-B14F-4D97-AF65-F5344CB8AC3E}">
        <p14:creationId xmlns:p14="http://schemas.microsoft.com/office/powerpoint/2010/main" val="344437885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15D52-A947-415C-89BA-347453B1B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Liquid Crystal Display</a:t>
            </a:r>
            <a:endParaRPr lang="ar-EG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9C94A07-71D8-4C5A-A275-B0A223F2F6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54954" y="2995385"/>
            <a:ext cx="4981700" cy="3024415"/>
          </a:xfrm>
        </p:spPr>
        <p:txBody>
          <a:bodyPr/>
          <a:lstStyle/>
          <a:p>
            <a:pPr algn="l" rtl="0"/>
            <a:r>
              <a:rPr lang="en-US" dirty="0"/>
              <a:t>Has it’s own Library to use with Arduino (</a:t>
            </a:r>
            <a:r>
              <a:rPr lang="en-US" dirty="0">
                <a:solidFill>
                  <a:srgbClr val="0070C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liquidcrystal</a:t>
            </a:r>
            <a:r>
              <a:rPr lang="en-US" dirty="0"/>
              <a:t>)</a:t>
            </a:r>
          </a:p>
          <a:p>
            <a:pPr algn="l" rtl="0"/>
            <a:r>
              <a:rPr lang="en-US" dirty="0"/>
              <a:t>Need variable resistor to control display contrast </a:t>
            </a:r>
          </a:p>
          <a:p>
            <a:pPr algn="l" rtl="0"/>
            <a:r>
              <a:rPr lang="en-US" dirty="0"/>
              <a:t>Use Parallel interface </a:t>
            </a:r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FAF48EF7-A0DE-4BA4-94B6-BEEDFBE5644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769571" y="2603500"/>
            <a:ext cx="4593344" cy="3416300"/>
          </a:xfrm>
        </p:spPr>
      </p:pic>
    </p:spTree>
    <p:extLst>
      <p:ext uri="{BB962C8B-B14F-4D97-AF65-F5344CB8AC3E}">
        <p14:creationId xmlns:p14="http://schemas.microsoft.com/office/powerpoint/2010/main" val="206910012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15D52-A947-415C-89BA-347453B1B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Digital Tube</a:t>
            </a:r>
            <a:endParaRPr lang="ar-EG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9C94A07-71D8-4C5A-A275-B0A223F2F6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45028" y="2787771"/>
            <a:ext cx="5122223" cy="3416301"/>
          </a:xfrm>
        </p:spPr>
        <p:txBody>
          <a:bodyPr/>
          <a:lstStyle/>
          <a:p>
            <a:pPr algn="l" rtl="0"/>
            <a:r>
              <a:rPr lang="en-US" dirty="0"/>
              <a:t>Has it’s own Library to use with Arduino (</a:t>
            </a:r>
            <a:r>
              <a:rPr lang="en-US" dirty="0">
                <a:solidFill>
                  <a:srgbClr val="0070C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SevSeg</a:t>
            </a:r>
            <a:r>
              <a:rPr lang="en-US" dirty="0"/>
              <a:t>)</a:t>
            </a:r>
          </a:p>
          <a:p>
            <a:pPr algn="l" rtl="0"/>
            <a:r>
              <a:rPr lang="en-US" dirty="0"/>
              <a:t>I don’t know</a:t>
            </a:r>
          </a:p>
          <a:p>
            <a:pPr marL="0" indent="0" algn="l" rtl="0">
              <a:buNone/>
            </a:pPr>
            <a:endParaRPr lang="en-US" dirty="0"/>
          </a:p>
          <a:p>
            <a:pPr algn="l" rtl="0"/>
            <a:endParaRPr lang="en-US" dirty="0"/>
          </a:p>
        </p:txBody>
      </p:sp>
      <p:pic>
        <p:nvPicPr>
          <p:cNvPr id="4" name="图形 3">
            <a:extLst>
              <a:ext uri="{FF2B5EF4-FFF2-40B4-BE49-F238E27FC236}">
                <a16:creationId xmlns:a16="http://schemas.microsoft.com/office/drawing/2014/main" id="{93730996-5FBE-578F-AD2F-9BBD9B4BF2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58816" y="4598473"/>
            <a:ext cx="4678230" cy="1600447"/>
          </a:xfrm>
          <a:prstGeom prst="rect">
            <a:avLst/>
          </a:prstGeom>
        </p:spPr>
      </p:pic>
      <p:pic>
        <p:nvPicPr>
          <p:cNvPr id="10" name="图形 9">
            <a:extLst>
              <a:ext uri="{FF2B5EF4-FFF2-40B4-BE49-F238E27FC236}">
                <a16:creationId xmlns:a16="http://schemas.microsoft.com/office/drawing/2014/main" id="{A705BCF6-9BC5-9617-FEF6-2B69234579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166203" y="2659287"/>
            <a:ext cx="983736" cy="1525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35974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EXP. 3: Shining Moments: 4-digit Timer</a:t>
            </a:r>
            <a:endParaRPr lang="ar-EG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DA47D3E-B49D-11A1-B304-2AB2634AE8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113321" y="2790702"/>
            <a:ext cx="4310929" cy="3170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D69D8622-7B4C-2165-7970-5E6F5BD255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0348" y="2705112"/>
            <a:ext cx="3426032" cy="3256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884665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EXP. 3: Shining Moments: 4-digit Timer</a:t>
            </a:r>
            <a:endParaRPr lang="ar-EG" dirty="0"/>
          </a:p>
        </p:txBody>
      </p:sp>
      <p:pic>
        <p:nvPicPr>
          <p:cNvPr id="3" name="图形 2">
            <a:extLst>
              <a:ext uri="{FF2B5EF4-FFF2-40B4-BE49-F238E27FC236}">
                <a16:creationId xmlns:a16="http://schemas.microsoft.com/office/drawing/2014/main" id="{D86270BA-3747-9A90-2C50-0FA14DE9EA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9392" y="2993441"/>
            <a:ext cx="6042992" cy="360717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1C3F90C-51DD-81E2-8627-DC706BA97C9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39269" y="2603946"/>
            <a:ext cx="3727973" cy="3996672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C41C29A8-D5D5-9133-B773-3C073167D74C}"/>
              </a:ext>
            </a:extLst>
          </p:cNvPr>
          <p:cNvSpPr/>
          <p:nvPr/>
        </p:nvSpPr>
        <p:spPr>
          <a:xfrm>
            <a:off x="7480852" y="3048000"/>
            <a:ext cx="1007165" cy="706964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E648CDC-A300-6426-1184-E66899BA4EAF}"/>
              </a:ext>
            </a:extLst>
          </p:cNvPr>
          <p:cNvSpPr/>
          <p:nvPr/>
        </p:nvSpPr>
        <p:spPr>
          <a:xfrm>
            <a:off x="8090452" y="4253948"/>
            <a:ext cx="3094383" cy="2146852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CB752C0F-FF87-91A1-049B-FC9C946533A7}"/>
              </a:ext>
            </a:extLst>
          </p:cNvPr>
          <p:cNvGrpSpPr/>
          <p:nvPr/>
        </p:nvGrpSpPr>
        <p:grpSpPr>
          <a:xfrm>
            <a:off x="1217584" y="2419280"/>
            <a:ext cx="5296525" cy="369332"/>
            <a:chOff x="724758" y="2412164"/>
            <a:chExt cx="5296525" cy="369332"/>
          </a:xfrm>
        </p:grpSpPr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D9CDB457-2532-A412-2D20-E19593A4BE05}"/>
                </a:ext>
              </a:extLst>
            </p:cNvPr>
            <p:cNvSpPr txBox="1"/>
            <p:nvPr/>
          </p:nvSpPr>
          <p:spPr>
            <a:xfrm>
              <a:off x="1051823" y="2412164"/>
              <a:ext cx="49694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：</a:t>
              </a:r>
              <a:r>
                <a:rPr lang="en-US" altLang="zh-CN" dirty="0"/>
                <a:t>It is best to connect  </a:t>
              </a:r>
              <a:r>
                <a:rPr lang="en-US" altLang="zh-CN" b="1" dirty="0">
                  <a:solidFill>
                    <a:srgbClr val="7030A0"/>
                  </a:solidFill>
                </a:rPr>
                <a:t>protection resistor</a:t>
              </a:r>
              <a:r>
                <a:rPr lang="en-US" altLang="zh-CN" dirty="0"/>
                <a:t>.</a:t>
              </a:r>
              <a:endParaRPr lang="zh-CN" altLang="en-US" dirty="0"/>
            </a:p>
          </p:txBody>
        </p:sp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07E57184-56EC-7751-FD16-F4B88CF383AB}"/>
                </a:ext>
              </a:extLst>
            </p:cNvPr>
            <p:cNvGrpSpPr/>
            <p:nvPr/>
          </p:nvGrpSpPr>
          <p:grpSpPr>
            <a:xfrm>
              <a:off x="724758" y="2412164"/>
              <a:ext cx="5142016" cy="369332"/>
              <a:chOff x="-203498" y="2412164"/>
              <a:chExt cx="5142016" cy="369332"/>
            </a:xfrm>
          </p:grpSpPr>
          <p:sp>
            <p:nvSpPr>
              <p:cNvPr id="9" name="矩形: 圆角 8">
                <a:extLst>
                  <a:ext uri="{FF2B5EF4-FFF2-40B4-BE49-F238E27FC236}">
                    <a16:creationId xmlns:a16="http://schemas.microsoft.com/office/drawing/2014/main" id="{5EC2FF68-45DA-0BAF-258F-9B308EF237AC}"/>
                  </a:ext>
                </a:extLst>
              </p:cNvPr>
              <p:cNvSpPr/>
              <p:nvPr/>
            </p:nvSpPr>
            <p:spPr>
              <a:xfrm>
                <a:off x="-203498" y="2412164"/>
                <a:ext cx="5142016" cy="369332"/>
              </a:xfrm>
              <a:prstGeom prst="round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1" name="图形 10">
                <a:extLst>
                  <a:ext uri="{FF2B5EF4-FFF2-40B4-BE49-F238E27FC236}">
                    <a16:creationId xmlns:a16="http://schemas.microsoft.com/office/drawing/2014/main" id="{F62968D7-F069-C28D-F057-3C6BD2DE4A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-169174" y="2433297"/>
                <a:ext cx="327065" cy="327065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41101808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EXP. 3: Shining Moments: 4-digit Timer</a:t>
            </a:r>
            <a:endParaRPr lang="ar-EG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DC29B22-C305-8D54-67A3-CDC48EAB1A3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5368" y="2842591"/>
            <a:ext cx="5530632" cy="322036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1A98D5E-22A0-1BF2-6B81-7E2B1A7DE4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8034" y="2558901"/>
            <a:ext cx="5268297" cy="3504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39693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Ultrasonic </a:t>
            </a:r>
            <a:endParaRPr lang="ar-EG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25044B4-E57A-4379-AA01-077ED2CFD3A5}"/>
              </a:ext>
            </a:extLst>
          </p:cNvPr>
          <p:cNvSpPr txBox="1">
            <a:spLocks noGrp="1"/>
          </p:cNvSpPr>
          <p:nvPr>
            <p:ph sz="half" idx="1"/>
          </p:nvPr>
        </p:nvSpPr>
        <p:spPr>
          <a:xfrm>
            <a:off x="1588403" y="2447041"/>
            <a:ext cx="4825158" cy="538096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 rtl="0"/>
            <a:r>
              <a:rPr lang="en-US" dirty="0"/>
              <a:t>4 terminal device 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US" dirty="0"/>
              <a:t>Vcc → 5V 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US" dirty="0"/>
              <a:t>GND → 0V 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US" dirty="0"/>
              <a:t>Trig → output 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US" dirty="0"/>
              <a:t>Echo→ input </a:t>
            </a:r>
          </a:p>
          <a:p>
            <a:pPr marL="0" indent="0" algn="l" rtl="0">
              <a:buNone/>
            </a:pPr>
            <a:endParaRPr lang="en-US" dirty="0"/>
          </a:p>
          <a:p>
            <a:pPr algn="l" rtl="0"/>
            <a:r>
              <a:rPr lang="en-US" dirty="0"/>
              <a:t>To calculate distance in cm use the following equation</a:t>
            </a:r>
          </a:p>
          <a:p>
            <a:pPr marL="0" indent="0" algn="ctr" rtl="0">
              <a:buNone/>
            </a:pPr>
            <a:r>
              <a:rPr lang="en-US" b="1" dirty="0"/>
              <a:t>Time in micro second /58 = distance in cm  </a:t>
            </a:r>
            <a:endParaRPr lang="ar-EG" b="1" dirty="0"/>
          </a:p>
          <a:p>
            <a:pPr marL="0" indent="0" algn="l" rtl="0">
              <a:buNone/>
            </a:pPr>
            <a:endParaRPr lang="en-US" dirty="0"/>
          </a:p>
          <a:p>
            <a:pPr marL="285750" indent="-285750" algn="l" rtl="0">
              <a:buFont typeface="Arial" panose="020B0604020202020204" pitchFamily="34" charset="0"/>
              <a:buChar char="•"/>
            </a:pPr>
            <a:endParaRPr lang="en-US" dirty="0"/>
          </a:p>
          <a:p>
            <a:pPr marL="0" indent="0" algn="l" rtl="0">
              <a:buNone/>
            </a:pPr>
            <a:endParaRPr lang="en-US" dirty="0"/>
          </a:p>
          <a:p>
            <a:pPr marL="0" indent="0" algn="l" rtl="0">
              <a:buNone/>
            </a:pPr>
            <a:endParaRPr lang="en-US" dirty="0"/>
          </a:p>
        </p:txBody>
      </p:sp>
      <p:pic>
        <p:nvPicPr>
          <p:cNvPr id="1026" name="Picture 2" descr="How Ultrasonic Sensor Works">
            <a:extLst>
              <a:ext uri="{FF2B5EF4-FFF2-40B4-BE49-F238E27FC236}">
                <a16:creationId xmlns:a16="http://schemas.microsoft.com/office/drawing/2014/main" id="{14CD266B-BB41-22B0-F2F6-93298A05C74C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8480" y="2317761"/>
            <a:ext cx="4074185" cy="2460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AA044E5F-7413-EFE0-8F43-1B62753BE5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2219" y="4778568"/>
            <a:ext cx="3214148" cy="1694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280691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EXP. 4: Exploring Distance with HCSR04</a:t>
            </a:r>
            <a:endParaRPr lang="ar-EG" dirty="0"/>
          </a:p>
        </p:txBody>
      </p:sp>
      <p:pic>
        <p:nvPicPr>
          <p:cNvPr id="3" name="图形 2">
            <a:extLst>
              <a:ext uri="{FF2B5EF4-FFF2-40B4-BE49-F238E27FC236}">
                <a16:creationId xmlns:a16="http://schemas.microsoft.com/office/drawing/2014/main" id="{F9F36651-7FC5-0908-FB4C-5AD2742FCA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83057" y="2534684"/>
            <a:ext cx="5810250" cy="3881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04286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EXP. 4: Exploring Distance with HCSR04</a:t>
            </a:r>
            <a:endParaRPr lang="ar-EG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3752211-98C2-43E9-6410-066C255AAE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341" y="2323041"/>
            <a:ext cx="10274080" cy="4357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65983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EXP. 4: Exploring Distance with HCSR04</a:t>
            </a:r>
            <a:endParaRPr lang="ar-EG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D6D698A-955B-774E-C15A-1E765FD0B2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0931" y="2713177"/>
            <a:ext cx="9423884" cy="3391074"/>
          </a:xfrm>
          <a:prstGeom prst="rect">
            <a:avLst/>
          </a:prstGeom>
        </p:spPr>
      </p:pic>
      <p:sp>
        <p:nvSpPr>
          <p:cNvPr id="3" name="矩形: 圆角 2">
            <a:extLst>
              <a:ext uri="{FF2B5EF4-FFF2-40B4-BE49-F238E27FC236}">
                <a16:creationId xmlns:a16="http://schemas.microsoft.com/office/drawing/2014/main" id="{BCF877A1-C9C8-15D7-07E7-BED637D02CE4}"/>
              </a:ext>
            </a:extLst>
          </p:cNvPr>
          <p:cNvSpPr/>
          <p:nvPr/>
        </p:nvSpPr>
        <p:spPr>
          <a:xfrm>
            <a:off x="2018805" y="5041075"/>
            <a:ext cx="7998031" cy="273133"/>
          </a:xfrm>
          <a:prstGeom prst="round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63496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D2E2A3-D7B7-4A2E-9B36-AAE264B4F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Structure of Embedded system </a:t>
            </a:r>
            <a:endParaRPr lang="ar-E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BA871E-33C7-41B6-8BEB-9C8A162957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algn="l" rtl="0"/>
            <a:r>
              <a:rPr lang="en-US" b="1" dirty="0"/>
              <a:t>Sensor</a:t>
            </a:r>
            <a:r>
              <a:rPr lang="en-US" dirty="0"/>
              <a:t> − It measures the physical quantity and converts it to an electrical signal which can be read by an observer or by any electronic instrument like an A2D converter. A sensor stores the measured quantity to the memory.</a:t>
            </a:r>
          </a:p>
          <a:p>
            <a:pPr algn="l" rtl="0"/>
            <a:r>
              <a:rPr lang="en-US" b="1" dirty="0"/>
              <a:t>A-D Converter</a:t>
            </a:r>
            <a:r>
              <a:rPr lang="en-US" dirty="0"/>
              <a:t> − An analog-to-digital converter converts the analog signal sent by the sensor into a digital signal.</a:t>
            </a:r>
          </a:p>
          <a:p>
            <a:pPr algn="l" rtl="0"/>
            <a:r>
              <a:rPr lang="en-US" b="1" dirty="0"/>
              <a:t>Processor &amp; ASICs</a:t>
            </a:r>
            <a:r>
              <a:rPr lang="en-US" dirty="0"/>
              <a:t> − Processors process the data to measure the output and store it to the memory.</a:t>
            </a:r>
          </a:p>
          <a:p>
            <a:pPr algn="l" rtl="0"/>
            <a:r>
              <a:rPr lang="en-US" b="1" dirty="0"/>
              <a:t>D-A Converter</a:t>
            </a:r>
            <a:r>
              <a:rPr lang="en-US" dirty="0"/>
              <a:t> − A digital-to-analog converter converts the digital data fed by the processor to analog data</a:t>
            </a:r>
          </a:p>
          <a:p>
            <a:pPr algn="l" rtl="0"/>
            <a:r>
              <a:rPr lang="en-US" b="1" dirty="0"/>
              <a:t>Actuator</a:t>
            </a:r>
            <a:r>
              <a:rPr lang="en-US" dirty="0"/>
              <a:t> − An actuator compares the output given by the D-A Converter to the actual (expected) output stored in it and stores the approved output.</a:t>
            </a:r>
          </a:p>
          <a:p>
            <a:pPr algn="l" rtl="0"/>
            <a:endParaRPr lang="ar-EG" dirty="0"/>
          </a:p>
        </p:txBody>
      </p:sp>
    </p:spTree>
    <p:extLst>
      <p:ext uri="{BB962C8B-B14F-4D97-AF65-F5344CB8AC3E}">
        <p14:creationId xmlns:p14="http://schemas.microsoft.com/office/powerpoint/2010/main" val="303261956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87DF9-68E7-4384-99CA-E9F29823AB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Bluetooth Module </a:t>
            </a:r>
            <a:endParaRPr lang="ar-E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22FBD8-652C-4BC9-9F5A-549B5A2B8F0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algn="l" rtl="0"/>
            <a:r>
              <a:rPr lang="en-US" dirty="0"/>
              <a:t>Use Serial Communication </a:t>
            </a:r>
          </a:p>
          <a:p>
            <a:pPr algn="l" rtl="0"/>
            <a:r>
              <a:rPr lang="en-US" dirty="0"/>
              <a:t>TX in Bluetooth connected to RX with Arduino and Vise Versa </a:t>
            </a:r>
          </a:p>
          <a:p>
            <a:pPr marL="0" indent="0" algn="l" rtl="0">
              <a:buNone/>
            </a:pPr>
            <a:endParaRPr lang="ar-EG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2729A47-BBBD-4CC5-BA78-DBC8150F291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673073" y="2603500"/>
            <a:ext cx="3895692" cy="3416300"/>
          </a:xfrm>
        </p:spPr>
      </p:pic>
    </p:spTree>
    <p:extLst>
      <p:ext uri="{BB962C8B-B14F-4D97-AF65-F5344CB8AC3E}">
        <p14:creationId xmlns:p14="http://schemas.microsoft.com/office/powerpoint/2010/main" val="210678220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EXP. 5: Control Your LED with BT</a:t>
            </a:r>
            <a:endParaRPr lang="ar-EG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FB0A6E9-F990-0624-6CE0-CBB6664FC7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7335" y="2375065"/>
            <a:ext cx="6118167" cy="4222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16345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6E4E9-D628-46F9-A7CA-D5026AB8A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Relay Module </a:t>
            </a:r>
            <a:endParaRPr lang="ar-E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CEBF45-81C4-42BA-89C5-C123A844A97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algn="l" rtl="0"/>
            <a:r>
              <a:rPr lang="en-US" dirty="0"/>
              <a:t>Use to Control High Power Devices </a:t>
            </a:r>
          </a:p>
          <a:p>
            <a:pPr algn="l" rtl="0"/>
            <a:r>
              <a:rPr lang="en-US" dirty="0"/>
              <a:t>Digital Control </a:t>
            </a:r>
          </a:p>
          <a:p>
            <a:pPr algn="l" rtl="0"/>
            <a:r>
              <a:rPr lang="en-US" dirty="0"/>
              <a:t>NC → Normally Open </a:t>
            </a:r>
          </a:p>
          <a:p>
            <a:pPr algn="l" rtl="0"/>
            <a:r>
              <a:rPr lang="en-US" dirty="0"/>
              <a:t>NO → Normally Close </a:t>
            </a:r>
          </a:p>
          <a:p>
            <a:pPr marL="0" indent="0" algn="l" rtl="0">
              <a:buNone/>
            </a:pPr>
            <a:endParaRPr lang="ar-EG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2AD5DCC-AE26-4264-B85B-C12C3F87D82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954044" y="2644775"/>
            <a:ext cx="3333750" cy="3333750"/>
          </a:xfrm>
        </p:spPr>
      </p:pic>
    </p:spTree>
    <p:extLst>
      <p:ext uri="{BB962C8B-B14F-4D97-AF65-F5344CB8AC3E}">
        <p14:creationId xmlns:p14="http://schemas.microsoft.com/office/powerpoint/2010/main" val="67808081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5FF0DC-2C70-4671-B430-5B6D0F052F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DC-Motors </a:t>
            </a:r>
            <a:endParaRPr lang="ar-EG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2AC80BB-A846-45FC-A704-2891B03D0BD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algn="l" rtl="0"/>
            <a:r>
              <a:rPr lang="en-US" dirty="0"/>
              <a:t>Need H-bridge to control </a:t>
            </a:r>
          </a:p>
          <a:p>
            <a:pPr algn="l" rtl="0"/>
            <a:r>
              <a:rPr lang="en-US" dirty="0"/>
              <a:t>Never Connect directly with Arduino </a:t>
            </a:r>
          </a:p>
          <a:p>
            <a:pPr algn="l" rtl="0"/>
            <a:endParaRPr lang="ar-EG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D388ADFE-382D-4B13-8EA0-8B1FB3DEB4C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912769" y="2603500"/>
            <a:ext cx="3416300" cy="3416300"/>
          </a:xfrm>
        </p:spPr>
      </p:pic>
    </p:spTree>
    <p:extLst>
      <p:ext uri="{BB962C8B-B14F-4D97-AF65-F5344CB8AC3E}">
        <p14:creationId xmlns:p14="http://schemas.microsoft.com/office/powerpoint/2010/main" val="33203865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2F3069-870A-42C9-A791-A60CD8D90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Servo Motor </a:t>
            </a:r>
            <a:endParaRPr lang="ar-EG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75CBD18-93D4-4427-8F53-B77EA0DDD0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</a:t>
            </a:r>
            <a:endParaRPr lang="ar-EG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CAFF8C6-0E53-4E88-9CBD-556644E1A4E7}"/>
              </a:ext>
            </a:extLst>
          </p:cNvPr>
          <p:cNvSpPr>
            <a:spLocks noGrp="1"/>
          </p:cNvSpPr>
          <p:nvPr>
            <p:ph type="body" sz="half" idx="15"/>
          </p:nvPr>
        </p:nvSpPr>
        <p:spPr/>
        <p:txBody>
          <a:bodyPr>
            <a:normAutofit/>
          </a:bodyPr>
          <a:lstStyle/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US" sz="1600" dirty="0"/>
              <a:t>You can control in it’s angle 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US" sz="1600" dirty="0"/>
              <a:t>Use PWM to control </a:t>
            </a:r>
          </a:p>
          <a:p>
            <a:pPr marL="285750" indent="-285750" algn="l" rtl="0">
              <a:buFont typeface="Arial" panose="020B0604020202020204" pitchFamily="34" charset="0"/>
              <a:buChar char="•"/>
            </a:pPr>
            <a:r>
              <a:rPr lang="en-US" sz="1600" dirty="0"/>
              <a:t>Only 180 degree rotate </a:t>
            </a:r>
            <a:endParaRPr lang="ar-EG" sz="1600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9164862-0051-494A-98C8-E851B43E5EB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 </a:t>
            </a:r>
            <a:endParaRPr lang="ar-EG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274020B-69AE-45FC-938C-1A6040D145B2}"/>
              </a:ext>
            </a:extLst>
          </p:cNvPr>
          <p:cNvSpPr>
            <a:spLocks noGrp="1"/>
          </p:cNvSpPr>
          <p:nvPr>
            <p:ph type="body" sz="half" idx="16"/>
          </p:nvPr>
        </p:nvSpPr>
        <p:spPr/>
        <p:txBody>
          <a:bodyPr/>
          <a:lstStyle/>
          <a:p>
            <a:r>
              <a:rPr lang="en-US" dirty="0"/>
              <a:t>  </a:t>
            </a:r>
            <a:endParaRPr lang="ar-EG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8D926B6-29E8-41AF-AFFF-AABD74067A0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 </a:t>
            </a:r>
            <a:endParaRPr lang="ar-EG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B8C9B061-994B-41F2-8925-1377C5C2D58D}"/>
              </a:ext>
            </a:extLst>
          </p:cNvPr>
          <p:cNvSpPr>
            <a:spLocks noGrp="1"/>
          </p:cNvSpPr>
          <p:nvPr>
            <p:ph type="body" sz="half" idx="17"/>
          </p:nvPr>
        </p:nvSpPr>
        <p:spPr/>
        <p:txBody>
          <a:bodyPr/>
          <a:lstStyle/>
          <a:p>
            <a:r>
              <a:rPr lang="en-US" dirty="0"/>
              <a:t> </a:t>
            </a:r>
            <a:endParaRPr lang="ar-EG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2AA14B4-FBD9-4FE3-9009-70D53BEFD0FE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2"/>
          <a:stretch>
            <a:fillRect/>
          </a:stretch>
        </p:blipFill>
        <p:spPr>
          <a:xfrm>
            <a:off x="8314169" y="3179761"/>
            <a:ext cx="2605622" cy="2605622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8888944-BE5B-48FA-A3FC-071AEACA6871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3"/>
          <a:stretch>
            <a:fillRect/>
          </a:stretch>
        </p:blipFill>
        <p:spPr>
          <a:xfrm>
            <a:off x="4504367" y="3428999"/>
            <a:ext cx="3141879" cy="2095429"/>
          </a:xfrm>
        </p:spPr>
      </p:pic>
    </p:spTree>
    <p:extLst>
      <p:ext uri="{BB962C8B-B14F-4D97-AF65-F5344CB8AC3E}">
        <p14:creationId xmlns:p14="http://schemas.microsoft.com/office/powerpoint/2010/main" val="258327989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sz="8800" dirty="0">
                <a:latin typeface="Tralfamadore" panose="02000505020000020004" pitchFamily="2" charset="0"/>
              </a:rPr>
              <a:t>Part</a:t>
            </a:r>
            <a:r>
              <a:rPr lang="en-US" sz="8800" dirty="0">
                <a:latin typeface="Agency FB" panose="020B0503020202020204" pitchFamily="34" charset="0"/>
              </a:rPr>
              <a:t> 6 </a:t>
            </a:r>
            <a:endParaRPr lang="ar-EG" sz="8800" dirty="0">
              <a:latin typeface="Agency FB" panose="020B0503020202020204" pitchFamily="34" charset="0"/>
            </a:endParaRP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904F7285-3D6E-49F7-9746-E66FD0C49B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5" y="4777381"/>
            <a:ext cx="8825658" cy="861420"/>
          </a:xfrm>
        </p:spPr>
        <p:txBody>
          <a:bodyPr>
            <a:normAutofit/>
          </a:bodyPr>
          <a:lstStyle/>
          <a:p>
            <a:pPr algn="ctr"/>
            <a:r>
              <a:rPr lang="en-US" sz="4400" dirty="0">
                <a:latin typeface="+mn-ea"/>
              </a:rPr>
              <a:t>QUESTIONS ?</a:t>
            </a:r>
            <a:endParaRPr lang="ar-EG" sz="4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2905024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sz="8800" dirty="0">
                <a:latin typeface="Tralfamadore" panose="02000505020000020004" pitchFamily="2" charset="0"/>
              </a:rPr>
              <a:t>The END</a:t>
            </a:r>
            <a:endParaRPr lang="ar-EG" sz="8800" dirty="0">
              <a:latin typeface="Agency FB" panose="020B0503020202020204" pitchFamily="34" charset="0"/>
            </a:endParaRP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904F7285-3D6E-49F7-9746-E66FD0C49B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5" y="4777381"/>
            <a:ext cx="8825658" cy="861420"/>
          </a:xfrm>
        </p:spPr>
        <p:txBody>
          <a:bodyPr>
            <a:normAutofit/>
          </a:bodyPr>
          <a:lstStyle/>
          <a:p>
            <a:pPr algn="ctr"/>
            <a:r>
              <a:rPr lang="en-US" sz="4400" dirty="0"/>
              <a:t>Thank you!</a:t>
            </a:r>
            <a:endParaRPr lang="ar-EG" sz="4400" dirty="0"/>
          </a:p>
        </p:txBody>
      </p:sp>
    </p:spTree>
    <p:extLst>
      <p:ext uri="{BB962C8B-B14F-4D97-AF65-F5344CB8AC3E}">
        <p14:creationId xmlns:p14="http://schemas.microsoft.com/office/powerpoint/2010/main" val="41806076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B99532-6F85-45D4-87CD-FE8939709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Microprocessor VS Microcontroller </a:t>
            </a:r>
            <a:endParaRPr lang="ar-EG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768957-336A-4963-A99D-08636E2379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/>
            <a:r>
              <a:rPr lang="en-US" dirty="0"/>
              <a:t>Microprocessor </a:t>
            </a:r>
            <a:endParaRPr lang="ar-EG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F50C309-8051-4CAC-B6FD-EF9ADA73DAC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algn="l" rtl="0"/>
            <a:r>
              <a:rPr lang="en-US" dirty="0"/>
              <a:t>multitasking in nature. Can perform multiple tasks at a time.</a:t>
            </a:r>
          </a:p>
          <a:p>
            <a:pPr algn="l" rtl="0"/>
            <a:r>
              <a:rPr lang="en-US" dirty="0"/>
              <a:t>RAM, ROM, I/O Ports, and Timers can be added externally and can vary in numbers.</a:t>
            </a:r>
          </a:p>
          <a:p>
            <a:pPr algn="l" rtl="0"/>
            <a:endParaRPr lang="ar-EG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FBCAF9C-D5A9-4D42-8F43-62986D8D79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l" rtl="0"/>
            <a:r>
              <a:rPr lang="en-US" dirty="0"/>
              <a:t>Microcontroller 	</a:t>
            </a:r>
            <a:endParaRPr lang="ar-EG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5F6355E-2E87-4742-8580-1DEA747865CF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algn="l" rtl="0"/>
            <a:r>
              <a:rPr lang="en-US" dirty="0"/>
              <a:t>Single task oriented. </a:t>
            </a:r>
          </a:p>
          <a:p>
            <a:pPr algn="l" rtl="0"/>
            <a:r>
              <a:rPr lang="en-US" dirty="0"/>
              <a:t>RAM, ROM, I/O Ports, and Timers cannot be added externally. These components are to be embedded together on a chip and are fixed in numbers.</a:t>
            </a:r>
            <a:endParaRPr lang="ar-EG" dirty="0"/>
          </a:p>
        </p:txBody>
      </p:sp>
    </p:spTree>
    <p:extLst>
      <p:ext uri="{BB962C8B-B14F-4D97-AF65-F5344CB8AC3E}">
        <p14:creationId xmlns:p14="http://schemas.microsoft.com/office/powerpoint/2010/main" val="185966339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Custom 2">
      <a:majorFont>
        <a:latin typeface="Tralfamadore"/>
        <a:ea typeface=""/>
        <a:cs typeface="Times New Roman"/>
      </a:majorFont>
      <a:minorFont>
        <a:latin typeface="Century Gothic"/>
        <a:ea typeface=""/>
        <a:cs typeface="Arial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6012</TotalTime>
  <Words>2205</Words>
  <Application>Microsoft Office PowerPoint</Application>
  <PresentationFormat>宽屏</PresentationFormat>
  <Paragraphs>429</Paragraphs>
  <Slides>86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86</vt:i4>
      </vt:variant>
    </vt:vector>
  </HeadingPairs>
  <TitlesOfParts>
    <vt:vector size="95" baseType="lpstr">
      <vt:lpstr>Tralfamadore</vt:lpstr>
      <vt:lpstr>Agency FB</vt:lpstr>
      <vt:lpstr>Arial</vt:lpstr>
      <vt:lpstr>Cambria Math</vt:lpstr>
      <vt:lpstr>Century Gothic</vt:lpstr>
      <vt:lpstr>Times New Roman</vt:lpstr>
      <vt:lpstr>Wingdings</vt:lpstr>
      <vt:lpstr>Wingdings 3</vt:lpstr>
      <vt:lpstr>Ion Boardroom</vt:lpstr>
      <vt:lpstr>Arduino Course </vt:lpstr>
      <vt:lpstr>Part 1 </vt:lpstr>
      <vt:lpstr>System</vt:lpstr>
      <vt:lpstr>Embedded System </vt:lpstr>
      <vt:lpstr>Embedded system Component  </vt:lpstr>
      <vt:lpstr>Embedded System Characteristics</vt:lpstr>
      <vt:lpstr>Basic Structure of Embedded System</vt:lpstr>
      <vt:lpstr>Basic Structure of Embedded system </vt:lpstr>
      <vt:lpstr>Microprocessor VS Microcontroller </vt:lpstr>
      <vt:lpstr>Part 2 </vt:lpstr>
      <vt:lpstr>Arduino Environment</vt:lpstr>
      <vt:lpstr>Arduino Board(UNO R3) </vt:lpstr>
      <vt:lpstr> Microcontroller </vt:lpstr>
      <vt:lpstr>Arduino Pins </vt:lpstr>
      <vt:lpstr>Analog Vs Digital</vt:lpstr>
      <vt:lpstr>Power</vt:lpstr>
      <vt:lpstr>Software</vt:lpstr>
      <vt:lpstr>Setup the Arduino IDE</vt:lpstr>
      <vt:lpstr>Arduino IDE</vt:lpstr>
      <vt:lpstr>Part 3 </vt:lpstr>
      <vt:lpstr>Setup () Function</vt:lpstr>
      <vt:lpstr>Loop() function </vt:lpstr>
      <vt:lpstr>Basics symbol </vt:lpstr>
      <vt:lpstr>Variables </vt:lpstr>
      <vt:lpstr>Variable Scope </vt:lpstr>
      <vt:lpstr>C – operator </vt:lpstr>
      <vt:lpstr>Arithmetic Operators</vt:lpstr>
      <vt:lpstr>Comparison Operators</vt:lpstr>
      <vt:lpstr>Boolean Operators</vt:lpstr>
      <vt:lpstr>Bitwise Operators</vt:lpstr>
      <vt:lpstr>Compound Operators</vt:lpstr>
      <vt:lpstr>Control Statements</vt:lpstr>
      <vt:lpstr>If statement </vt:lpstr>
      <vt:lpstr>If –else if - else</vt:lpstr>
      <vt:lpstr>Switch statement</vt:lpstr>
      <vt:lpstr>Loop Statements </vt:lpstr>
      <vt:lpstr>For statement </vt:lpstr>
      <vt:lpstr>While Loop </vt:lpstr>
      <vt:lpstr>Do-while Loop </vt:lpstr>
      <vt:lpstr>Nested Loop </vt:lpstr>
      <vt:lpstr>Infinite Loop</vt:lpstr>
      <vt:lpstr>Functions </vt:lpstr>
      <vt:lpstr>Part 4 </vt:lpstr>
      <vt:lpstr>Pin mode function </vt:lpstr>
      <vt:lpstr>Digital output function </vt:lpstr>
      <vt:lpstr>Digital input function </vt:lpstr>
      <vt:lpstr>Analog input function </vt:lpstr>
      <vt:lpstr>Pulse Width Modulation</vt:lpstr>
      <vt:lpstr>Analog Output Function  </vt:lpstr>
      <vt:lpstr>Delay function</vt:lpstr>
      <vt:lpstr>Delay Microseconds() </vt:lpstr>
      <vt:lpstr>pulseIn()</vt:lpstr>
      <vt:lpstr>Communication</vt:lpstr>
      <vt:lpstr>serial communication </vt:lpstr>
      <vt:lpstr>Serial functions </vt:lpstr>
      <vt:lpstr>Serial Communication</vt:lpstr>
      <vt:lpstr>Part 5 </vt:lpstr>
      <vt:lpstr>Sensors </vt:lpstr>
      <vt:lpstr>Sensors </vt:lpstr>
      <vt:lpstr>Actuators </vt:lpstr>
      <vt:lpstr>Actuators</vt:lpstr>
      <vt:lpstr>Basic Electronic Component </vt:lpstr>
      <vt:lpstr>LED </vt:lpstr>
      <vt:lpstr>Push button </vt:lpstr>
      <vt:lpstr>EXP. 1: Light up your LED!</vt:lpstr>
      <vt:lpstr>EXP. 2: Breathing LED (PWM)</vt:lpstr>
      <vt:lpstr>Light Depended Resistor “ LDR”   </vt:lpstr>
      <vt:lpstr>Potentiometer </vt:lpstr>
      <vt:lpstr>Buzzer </vt:lpstr>
      <vt:lpstr>Most Important Modules </vt:lpstr>
      <vt:lpstr>Liquid Crystal Display</vt:lpstr>
      <vt:lpstr>Digital Tube</vt:lpstr>
      <vt:lpstr>EXP. 3: Shining Moments: 4-digit Timer</vt:lpstr>
      <vt:lpstr>EXP. 3: Shining Moments: 4-digit Timer</vt:lpstr>
      <vt:lpstr>EXP. 3: Shining Moments: 4-digit Timer</vt:lpstr>
      <vt:lpstr>Ultrasonic </vt:lpstr>
      <vt:lpstr>EXP. 4: Exploring Distance with HCSR04</vt:lpstr>
      <vt:lpstr>EXP. 4: Exploring Distance with HCSR04</vt:lpstr>
      <vt:lpstr>EXP. 4: Exploring Distance with HCSR04</vt:lpstr>
      <vt:lpstr>Bluetooth Module </vt:lpstr>
      <vt:lpstr>EXP. 5: Control Your LED with BT</vt:lpstr>
      <vt:lpstr>Relay Module </vt:lpstr>
      <vt:lpstr>DC-Motors </vt:lpstr>
      <vt:lpstr>Servo Motor </vt:lpstr>
      <vt:lpstr>Part 6 </vt:lpstr>
      <vt:lpstr>The END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Arduino course</dc:title>
  <dc:creator>ahmed shelbaya</dc:creator>
  <cp:lastModifiedBy>K L</cp:lastModifiedBy>
  <cp:revision>195</cp:revision>
  <dcterms:created xsi:type="dcterms:W3CDTF">2016-02-11T14:57:35Z</dcterms:created>
  <dcterms:modified xsi:type="dcterms:W3CDTF">2024-10-04T05:53:09Z</dcterms:modified>
</cp:coreProperties>
</file>